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718" r:id="rId2"/>
    <p:sldId id="741" r:id="rId3"/>
    <p:sldId id="764" r:id="rId4"/>
    <p:sldId id="765" r:id="rId5"/>
    <p:sldId id="757" r:id="rId6"/>
    <p:sldId id="763" r:id="rId7"/>
    <p:sldId id="766" r:id="rId8"/>
    <p:sldId id="746" r:id="rId9"/>
    <p:sldId id="747" r:id="rId10"/>
    <p:sldId id="760" r:id="rId11"/>
    <p:sldId id="761" r:id="rId12"/>
    <p:sldId id="759" r:id="rId13"/>
    <p:sldId id="754" r:id="rId14"/>
    <p:sldId id="755" r:id="rId1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 Dewsnup" initials="" lastIdx="1" clrIdx="0"/>
  <p:cmAuthor id="1" name="Berg, Angela" initials="ab" lastIdx="7" clrIdx="1"/>
  <p:cmAuthor id="2" name="Janet White" initials="JW" lastIdx="3" clrIdx="2">
    <p:extLst>
      <p:ext uri="{19B8F6BF-5375-455C-9EA6-DF929625EA0E}">
        <p15:presenceInfo xmlns:p15="http://schemas.microsoft.com/office/powerpoint/2012/main" userId="S-1-5-21-581205898-3250733592-2379691073-2833" providerId="AD"/>
      </p:ext>
    </p:extLst>
  </p:cmAuthor>
  <p:cmAuthor id="3" name="Kim Roberts" initials="KR" lastIdx="1" clrIdx="3">
    <p:extLst>
      <p:ext uri="{19B8F6BF-5375-455C-9EA6-DF929625EA0E}">
        <p15:presenceInfo xmlns:p15="http://schemas.microsoft.com/office/powerpoint/2012/main" userId="S-1-5-21-140983058-1375099860-1811762917-63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40043"/>
    <a:srgbClr val="26547C"/>
    <a:srgbClr val="A5AFB3"/>
    <a:srgbClr val="C5D9F1"/>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8737" autoAdjust="0"/>
  </p:normalViewPr>
  <p:slideViewPr>
    <p:cSldViewPr>
      <p:cViewPr varScale="1">
        <p:scale>
          <a:sx n="111" d="100"/>
          <a:sy n="111"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9624"/>
    </p:cViewPr>
  </p:sorterViewPr>
  <p:notesViewPr>
    <p:cSldViewPr>
      <p:cViewPr varScale="1">
        <p:scale>
          <a:sx n="76" d="100"/>
          <a:sy n="76" d="100"/>
        </p:scale>
        <p:origin x="2918"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91435" tIns="45718" rIns="91435" bIns="4571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028" y="1"/>
            <a:ext cx="2972421" cy="465138"/>
          </a:xfrm>
          <a:prstGeom prst="rect">
            <a:avLst/>
          </a:prstGeom>
        </p:spPr>
        <p:txBody>
          <a:bodyPr vert="horz" wrap="square" lIns="91435" tIns="45718" rIns="91435" bIns="45718" numCol="1" anchor="t" anchorCtr="0" compatLnSpc="1">
            <a:prstTxWarp prst="textNoShape">
              <a:avLst/>
            </a:prstTxWarp>
          </a:bodyPr>
          <a:lstStyle>
            <a:lvl1pPr algn="r">
              <a:defRPr sz="1200">
                <a:cs typeface="Arial" pitchFamily="34" charset="0"/>
              </a:defRPr>
            </a:lvl1pPr>
          </a:lstStyle>
          <a:p>
            <a:fld id="{2EBC91B9-FB82-9A4C-9427-056A28F25880}" type="datetime1">
              <a:rPr lang="en-US" smtClean="0"/>
              <a:pPr/>
              <a:t>12/11/2018</a:t>
            </a:fld>
            <a:endParaRPr lang="en-US"/>
          </a:p>
        </p:txBody>
      </p:sp>
      <p:sp>
        <p:nvSpPr>
          <p:cNvPr id="4" name="Footer Placeholder 3"/>
          <p:cNvSpPr>
            <a:spLocks noGrp="1"/>
          </p:cNvSpPr>
          <p:nvPr>
            <p:ph type="ftr" sz="quarter" idx="2"/>
          </p:nvPr>
        </p:nvSpPr>
        <p:spPr>
          <a:xfrm>
            <a:off x="2" y="8829675"/>
            <a:ext cx="2972421" cy="465138"/>
          </a:xfrm>
          <a:prstGeom prst="rect">
            <a:avLst/>
          </a:prstGeom>
        </p:spPr>
        <p:txBody>
          <a:bodyPr vert="horz" lIns="91435" tIns="45718" rIns="91435" bIns="4571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wrap="square" lIns="91435" tIns="45718" rIns="91435" bIns="45718" numCol="1" anchor="b" anchorCtr="0" compatLnSpc="1">
            <a:prstTxWarp prst="textNoShape">
              <a:avLst/>
            </a:prstTxWarp>
          </a:bodyPr>
          <a:lstStyle>
            <a:lvl1pPr algn="r">
              <a:defRPr sz="1200">
                <a:cs typeface="Arial" pitchFamily="34" charset="0"/>
              </a:defRPr>
            </a:lvl1pPr>
          </a:lstStyle>
          <a:p>
            <a:fld id="{2AD776FE-0AF5-4723-B945-D987A36A8C1E}" type="slidenum">
              <a:rPr lang="en-US"/>
              <a:pPr/>
              <a:t>‹#›</a:t>
            </a:fld>
            <a:endParaRPr lang="en-US"/>
          </a:p>
        </p:txBody>
      </p:sp>
    </p:spTree>
    <p:extLst>
      <p:ext uri="{BB962C8B-B14F-4D97-AF65-F5344CB8AC3E}">
        <p14:creationId xmlns:p14="http://schemas.microsoft.com/office/powerpoint/2010/main" val="1746256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89730" tIns="44865" rIns="89730" bIns="44865"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028" y="1"/>
            <a:ext cx="2972421" cy="465138"/>
          </a:xfrm>
          <a:prstGeom prst="rect">
            <a:avLst/>
          </a:prstGeom>
        </p:spPr>
        <p:txBody>
          <a:bodyPr vert="horz" wrap="square" lIns="89730" tIns="44865" rIns="89730" bIns="44865" numCol="1" anchor="t" anchorCtr="0" compatLnSpc="1">
            <a:prstTxWarp prst="textNoShape">
              <a:avLst/>
            </a:prstTxWarp>
          </a:bodyPr>
          <a:lstStyle>
            <a:lvl1pPr algn="r">
              <a:defRPr sz="1200">
                <a:cs typeface="Arial" pitchFamily="34" charset="0"/>
              </a:defRPr>
            </a:lvl1pPr>
          </a:lstStyle>
          <a:p>
            <a:fld id="{DCD7ABCB-4794-334F-8F78-7D9D31AB4A15}" type="datetime1">
              <a:rPr lang="en-US" smtClean="0"/>
              <a:pPr/>
              <a:t>12/11/2018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730" tIns="44865" rIns="89730" bIns="44865" rtlCol="0" anchor="ctr"/>
          <a:lstStyle/>
          <a:p>
            <a:pPr lvl="0"/>
            <a:endParaRPr lang="en-US" noProof="0" smtClean="0"/>
          </a:p>
        </p:txBody>
      </p:sp>
      <p:sp>
        <p:nvSpPr>
          <p:cNvPr id="5" name="Notes Placeholder 4"/>
          <p:cNvSpPr>
            <a:spLocks noGrp="1"/>
          </p:cNvSpPr>
          <p:nvPr>
            <p:ph type="body" sz="quarter" idx="3"/>
          </p:nvPr>
        </p:nvSpPr>
        <p:spPr>
          <a:xfrm>
            <a:off x="686421" y="4416425"/>
            <a:ext cx="5485158" cy="4183063"/>
          </a:xfrm>
          <a:prstGeom prst="rect">
            <a:avLst/>
          </a:prstGeom>
        </p:spPr>
        <p:txBody>
          <a:bodyPr vert="horz" lIns="89730" tIns="44865" rIns="89730" bIns="448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89730" tIns="44865" rIns="89730" bIns="44865"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wrap="square" lIns="89730" tIns="44865" rIns="89730" bIns="44865" numCol="1" anchor="b" anchorCtr="0" compatLnSpc="1">
            <a:prstTxWarp prst="textNoShape">
              <a:avLst/>
            </a:prstTxWarp>
          </a:bodyPr>
          <a:lstStyle>
            <a:lvl1pPr algn="r">
              <a:defRPr sz="1200">
                <a:cs typeface="Arial" pitchFamily="34" charset="0"/>
              </a:defRPr>
            </a:lvl1pPr>
          </a:lstStyle>
          <a:p>
            <a:fld id="{4F3A3D3D-60CC-4917-935D-CF15BD2BCCF8}" type="slidenum">
              <a:rPr lang="en-US"/>
              <a:pPr/>
              <a:t>‹#›</a:t>
            </a:fld>
            <a:endParaRPr lang="en-US"/>
          </a:p>
        </p:txBody>
      </p:sp>
    </p:spTree>
    <p:extLst>
      <p:ext uri="{BB962C8B-B14F-4D97-AF65-F5344CB8AC3E}">
        <p14:creationId xmlns:p14="http://schemas.microsoft.com/office/powerpoint/2010/main" val="10529756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Tree>
    <p:extLst>
      <p:ext uri="{BB962C8B-B14F-4D97-AF65-F5344CB8AC3E}">
        <p14:creationId xmlns:p14="http://schemas.microsoft.com/office/powerpoint/2010/main" val="61455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A3D3D-60CC-4917-935D-CF15BD2BCCF8}" type="slidenum">
              <a:rPr lang="en-US" smtClean="0"/>
              <a:pPr/>
              <a:t>2</a:t>
            </a:fld>
            <a:endParaRPr lang="en-US"/>
          </a:p>
        </p:txBody>
      </p:sp>
    </p:spTree>
    <p:extLst>
      <p:ext uri="{BB962C8B-B14F-4D97-AF65-F5344CB8AC3E}">
        <p14:creationId xmlns:p14="http://schemas.microsoft.com/office/powerpoint/2010/main" val="143783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A3D3D-60CC-4917-935D-CF15BD2BCCF8}" type="slidenum">
              <a:rPr lang="en-US" smtClean="0"/>
              <a:pPr/>
              <a:t>4</a:t>
            </a:fld>
            <a:endParaRPr lang="en-US"/>
          </a:p>
        </p:txBody>
      </p:sp>
    </p:spTree>
    <p:extLst>
      <p:ext uri="{BB962C8B-B14F-4D97-AF65-F5344CB8AC3E}">
        <p14:creationId xmlns:p14="http://schemas.microsoft.com/office/powerpoint/2010/main" val="223864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Tree>
    <p:extLst>
      <p:ext uri="{BB962C8B-B14F-4D97-AF65-F5344CB8AC3E}">
        <p14:creationId xmlns:p14="http://schemas.microsoft.com/office/powerpoint/2010/main" val="312866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Tree>
    <p:extLst>
      <p:ext uri="{BB962C8B-B14F-4D97-AF65-F5344CB8AC3E}">
        <p14:creationId xmlns:p14="http://schemas.microsoft.com/office/powerpoint/2010/main" val="171963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marL="1487488" indent="-228600">
              <a:buFont typeface="Arial"/>
              <a:buChar char="•"/>
              <a:defRPr sz="1600">
                <a:latin typeface="Arial"/>
                <a:cs typeface="Arial"/>
              </a:defRPr>
            </a:lvl5pPr>
            <a:lvl6pPr marL="1716088" indent="-228600">
              <a:buFont typeface="Lucida Grande"/>
              <a:buChar char="-"/>
              <a:tabLst/>
              <a:defRPr sz="1500" baseline="0">
                <a:latin typeface="Arial"/>
                <a:cs typeface="Arial"/>
              </a:defRPr>
            </a:lvl6pPr>
            <a:lvl7pPr marL="1949450" indent="-228600">
              <a:defRPr sz="1400">
                <a:latin typeface="Arial"/>
                <a:cs typeface="Aria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unpublished property of Allegiance Benefit Plan Management, Inc.  Do not duplicate or distribute.  Use and distribution limited solely to authorized personnel.   © 2014 Allegiance Benefit Plan Management, Inc.</a:t>
            </a:r>
            <a:endParaRPr lang="en-US" dirty="0"/>
          </a:p>
        </p:txBody>
      </p:sp>
      <p:pic>
        <p:nvPicPr>
          <p:cNvPr id="1026" name="Picture 2" descr="prisma health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r>
              <a:rPr lang="en-US"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8" name="TextBox 7"/>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838200"/>
            <a:ext cx="8686800" cy="381000"/>
          </a:xfrm>
        </p:spPr>
        <p:txBody>
          <a:bodyPr anchor="b"/>
          <a:lstStyle>
            <a:lvl1pPr marL="0" indent="0" algn="ctr">
              <a:spcBef>
                <a:spcPts val="0"/>
              </a:spcBef>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295400"/>
            <a:ext cx="4267200" cy="4953000"/>
          </a:xfrm>
        </p:spPr>
        <p:txBody>
          <a:bodyPr/>
          <a:lstStyle>
            <a:lvl1pPr marL="231775" indent="-231775">
              <a:spcBef>
                <a:spcPts val="300"/>
              </a:spcBef>
              <a:defRPr sz="1800">
                <a:latin typeface="Arial"/>
                <a:cs typeface="Arial"/>
              </a:defRPr>
            </a:lvl1pPr>
            <a:lvl2pPr marL="511175" indent="-220663">
              <a:spcBef>
                <a:spcPts val="300"/>
              </a:spcBef>
              <a:buSzPct val="115000"/>
              <a:buFont typeface="Wingdings" charset="2"/>
              <a:buChar char=""/>
              <a:defRPr sz="1700">
                <a:latin typeface="Arial"/>
                <a:cs typeface="Arial"/>
              </a:defRPr>
            </a:lvl2pPr>
            <a:lvl3pPr marL="742950" indent="-169863">
              <a:spcBef>
                <a:spcPts val="300"/>
              </a:spcBef>
              <a:defRPr sz="1600">
                <a:latin typeface="Arial"/>
                <a:cs typeface="Arial"/>
              </a:defRPr>
            </a:lvl3pPr>
            <a:lvl4pPr marL="1030288" indent="-228600">
              <a:spcBef>
                <a:spcPts val="300"/>
              </a:spcBef>
              <a:defRPr sz="1500">
                <a:latin typeface="Arial"/>
                <a:cs typeface="Arial"/>
              </a:defRPr>
            </a:lvl4pPr>
            <a:lvl5pPr marL="1254125" indent="-228600">
              <a:spcBef>
                <a:spcPts val="300"/>
              </a:spcBef>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24400" y="1295400"/>
            <a:ext cx="4270375" cy="4953000"/>
          </a:xfrm>
        </p:spPr>
        <p:txBody>
          <a:bodyPr/>
          <a:lstStyle>
            <a:lvl1pPr marL="231775" indent="-231775">
              <a:spcBef>
                <a:spcPts val="300"/>
              </a:spcBef>
              <a:defRPr sz="1800">
                <a:latin typeface="Arial"/>
                <a:cs typeface="Arial"/>
              </a:defRPr>
            </a:lvl1pPr>
            <a:lvl2pPr marL="511175" indent="-225425">
              <a:spcBef>
                <a:spcPts val="300"/>
              </a:spcBef>
              <a:buSzPct val="113000"/>
              <a:buFont typeface="Wingdings" charset="2"/>
              <a:buChar char=""/>
              <a:defRPr sz="1700">
                <a:latin typeface="Arial"/>
                <a:cs typeface="Arial"/>
              </a:defRPr>
            </a:lvl2pPr>
            <a:lvl3pPr marL="742950" indent="-169863">
              <a:spcBef>
                <a:spcPts val="300"/>
              </a:spcBef>
              <a:defRPr sz="1600">
                <a:latin typeface="Arial"/>
                <a:cs typeface="Arial"/>
              </a:defRPr>
            </a:lvl3pPr>
            <a:lvl4pPr marL="1030288" indent="-233363">
              <a:spcBef>
                <a:spcPts val="300"/>
              </a:spcBef>
              <a:defRPr sz="1500">
                <a:latin typeface="Arial"/>
                <a:cs typeface="Arial"/>
              </a:defRPr>
            </a:lvl4pPr>
            <a:lvl5pPr marL="1254125" indent="-228600">
              <a:spcBef>
                <a:spcPts val="300"/>
              </a:spcBef>
              <a:tabLst/>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p:txBody>
          <a:bodyPr/>
          <a:lstStyle>
            <a:lvl1pPr>
              <a:defRPr/>
            </a:lvl1pPr>
          </a:lstStyle>
          <a:p>
            <a:r>
              <a:rPr lang="en-US"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9" name="TextBox 8"/>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r>
              <a:rPr lang="en-US"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6" name="TextBox 5"/>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r>
              <a:rPr lang="en-US"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5" name="TextBox 4"/>
          <p:cNvSpPr txBox="1"/>
          <p:nvPr userDrawn="1"/>
        </p:nvSpPr>
        <p:spPr>
          <a:xfrm>
            <a:off x="8763000" y="6581001"/>
            <a:ext cx="381000" cy="276999"/>
          </a:xfrm>
          <a:prstGeom prst="rect">
            <a:avLst/>
          </a:prstGeom>
          <a:noFill/>
        </p:spPr>
        <p:txBody>
          <a:bodyPr wrap="square" rtlCol="0">
            <a:spAutoFit/>
          </a:bodyPr>
          <a:lstStyle/>
          <a:p>
            <a:fld id="{6A92D1C0-AE40-4951-A2AE-8F22ED401AE6}" type="slidenum">
              <a:rPr lang="en-US" sz="1200" smtClean="0"/>
              <a:t>‹#›</a:t>
            </a:fld>
            <a:endParaRPr lang="en-US" sz="120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04800" y="9906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416675"/>
            <a:ext cx="3276600" cy="365125"/>
          </a:xfrm>
          <a:prstGeom prst="rect">
            <a:avLst/>
          </a:prstGeom>
        </p:spPr>
        <p:txBody>
          <a:bodyPr vert="horz" wrap="square" lIns="91440" tIns="45720" rIns="91440" bIns="45720" numCol="1" anchor="ctr" anchorCtr="0" compatLnSpc="1">
            <a:prstTxWarp prst="textNoShape">
              <a:avLst/>
            </a:prstTxWarp>
          </a:bodyPr>
          <a:lstStyle>
            <a:lvl1pPr algn="ctr">
              <a:defRPr sz="600">
                <a:solidFill>
                  <a:srgbClr val="898989"/>
                </a:solidFill>
                <a:latin typeface="Arial"/>
                <a:cs typeface="Arial"/>
              </a:defRPr>
            </a:lvl1pPr>
          </a:lstStyle>
          <a:p>
            <a:r>
              <a:rPr lang="en-US" smtClean="0"/>
              <a:t>Confidential, unpublished property of Allegiance Benefit Plan Management, Inc.  Do not duplicate or distribute.  Use and distribution limited solely to authorized personnel.   © 2014 Allegiance Benefit Plan Management, Inc.</a:t>
            </a:r>
            <a:endParaRPr lang="en-US" dirty="0"/>
          </a:p>
        </p:txBody>
      </p:sp>
      <p:sp>
        <p:nvSpPr>
          <p:cNvPr id="1033" name="Title Placeholder 1"/>
          <p:cNvSpPr>
            <a:spLocks noGrp="1"/>
          </p:cNvSpPr>
          <p:nvPr>
            <p:ph type="title"/>
          </p:nvPr>
        </p:nvSpPr>
        <p:spPr bwMode="auto">
          <a:xfrm>
            <a:off x="304800" y="290032"/>
            <a:ext cx="8686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3" name="Picture 2"/>
          <p:cNvPicPr>
            <a:picLocks noChangeAspect="1"/>
          </p:cNvPicPr>
          <p:nvPr userDrawn="1"/>
        </p:nvPicPr>
        <p:blipFill>
          <a:blip r:embed="rId7" cstate="print"/>
          <a:stretch>
            <a:fillRect/>
          </a:stretch>
        </p:blipFill>
        <p:spPr>
          <a:xfrm>
            <a:off x="7162800" y="6471000"/>
            <a:ext cx="1409700" cy="310800"/>
          </a:xfrm>
          <a:prstGeom prst="rect">
            <a:avLst/>
          </a:prstGeom>
        </p:spPr>
      </p:pic>
      <p:sp>
        <p:nvSpPr>
          <p:cNvPr id="12" name="Rectangle 6"/>
          <p:cNvSpPr>
            <a:spLocks noChangeArrowheads="1"/>
          </p:cNvSpPr>
          <p:nvPr userDrawn="1"/>
        </p:nvSpPr>
        <p:spPr bwMode="auto">
          <a:xfrm>
            <a:off x="0" y="0"/>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a:solidFill>
                <a:srgbClr val="FFFFFF"/>
              </a:solidFill>
              <a:latin typeface="Arial" charset="0"/>
            </a:endParaRPr>
          </a:p>
        </p:txBody>
      </p:sp>
      <p:sp>
        <p:nvSpPr>
          <p:cNvPr id="13" name="Rectangle 7"/>
          <p:cNvSpPr>
            <a:spLocks noChangeArrowheads="1"/>
          </p:cNvSpPr>
          <p:nvPr userDrawn="1"/>
        </p:nvSpPr>
        <p:spPr bwMode="auto">
          <a:xfrm>
            <a:off x="0" y="74612"/>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a:solidFill>
                <a:srgbClr val="FFFFFF"/>
              </a:solidFill>
              <a:latin typeface="Arial" charset="0"/>
            </a:endParaRPr>
          </a:p>
        </p:txBody>
      </p:sp>
      <p:sp>
        <p:nvSpPr>
          <p:cNvPr id="14" name="Rectangle 8"/>
          <p:cNvSpPr>
            <a:spLocks/>
          </p:cNvSpPr>
          <p:nvPr userDrawn="1"/>
        </p:nvSpPr>
        <p:spPr bwMode="auto">
          <a:xfrm>
            <a:off x="0" y="73025"/>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a:solidFill>
                <a:srgbClr val="FFFFFF"/>
              </a:solidFill>
              <a:latin typeface="Arial" charset="0"/>
            </a:endParaRPr>
          </a:p>
        </p:txBody>
      </p:sp>
      <p:pic>
        <p:nvPicPr>
          <p:cNvPr id="15" name="Picture 2" descr="prisma health Logo"/>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5" r:id="rId2"/>
    <p:sldLayoutId id="2147483856" r:id="rId3"/>
    <p:sldLayoutId id="2147483857" r:id="rId4"/>
    <p:sldLayoutId id="2147483858"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i="1"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800" b="1" i="1">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1pPr>
      <a:lvl2pPr marL="684213" indent="-285750" algn="l" rtl="0" eaLnBrk="0" fontAlgn="base" hangingPunct="0">
        <a:spcBef>
          <a:spcPct val="20000"/>
        </a:spcBef>
        <a:spcAft>
          <a:spcPct val="0"/>
        </a:spcAft>
        <a:buFont typeface="Arial" pitchFamily="34" charset="0"/>
        <a:buChar char="–"/>
        <a:defRPr sz="1900" kern="1200">
          <a:solidFill>
            <a:schemeClr val="tx1"/>
          </a:solidFill>
          <a:latin typeface="Arial"/>
          <a:ea typeface="ＭＳ Ｐゴシック" charset="0"/>
          <a:cs typeface="Arial"/>
        </a:defRPr>
      </a:lvl2pPr>
      <a:lvl3pPr marL="973138"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3pPr>
      <a:lvl4pPr marL="1254125" indent="-228600" algn="l" rtl="0" eaLnBrk="0" fontAlgn="base" hangingPunct="0">
        <a:spcBef>
          <a:spcPct val="20000"/>
        </a:spcBef>
        <a:spcAft>
          <a:spcPct val="0"/>
        </a:spcAft>
        <a:buFont typeface="Arial" pitchFamily="34" charset="0"/>
        <a:buChar char="–"/>
        <a:defRPr sz="1700" kern="1200">
          <a:solidFill>
            <a:schemeClr val="tx1"/>
          </a:solidFill>
          <a:latin typeface="Arial"/>
          <a:ea typeface="ＭＳ Ｐゴシック" charset="0"/>
          <a:cs typeface="Arial"/>
        </a:defRPr>
      </a:lvl4pPr>
      <a:lvl5pPr marL="1487488"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zelispayments.com/" TargetMode="External"/><Relationship Id="rId2" Type="http://schemas.openxmlformats.org/officeDocument/2006/relationships/hyperlink" Target="http://www.envisionrx.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hyperlink" Target="http://www.askallegiance.com/prismahealth"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zelispayments.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askallegiance.com/prismahealth"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914400"/>
            <a:ext cx="9144000" cy="5334000"/>
          </a:xfrm>
          <a:prstGeom prst="rect">
            <a:avLst/>
          </a:prstGeom>
          <a:solidFill>
            <a:srgbClr val="A5A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3" cstate="print"/>
          <a:stretch>
            <a:fillRect/>
          </a:stretch>
        </p:blipFill>
        <p:spPr>
          <a:xfrm>
            <a:off x="7543800" y="6471000"/>
            <a:ext cx="1409700" cy="310800"/>
          </a:xfrm>
          <a:prstGeom prst="rect">
            <a:avLst/>
          </a:prstGeom>
        </p:spPr>
      </p:pic>
      <p:sp>
        <p:nvSpPr>
          <p:cNvPr id="17" name="Rectangle 6"/>
          <p:cNvSpPr>
            <a:spLocks noChangeArrowheads="1"/>
          </p:cNvSpPr>
          <p:nvPr/>
        </p:nvSpPr>
        <p:spPr bwMode="auto">
          <a:xfrm>
            <a:off x="0" y="1588"/>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8" name="Rectangle 7"/>
          <p:cNvSpPr>
            <a:spLocks noChangeArrowheads="1"/>
          </p:cNvSpPr>
          <p:nvPr/>
        </p:nvSpPr>
        <p:spPr bwMode="auto">
          <a:xfrm>
            <a:off x="0" y="128588"/>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9" name="Rectangle 8"/>
          <p:cNvSpPr>
            <a:spLocks/>
          </p:cNvSpPr>
          <p:nvPr/>
        </p:nvSpPr>
        <p:spPr bwMode="auto">
          <a:xfrm>
            <a:off x="0" y="74613"/>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1" name="TextBox 10"/>
          <p:cNvSpPr txBox="1"/>
          <p:nvPr/>
        </p:nvSpPr>
        <p:spPr>
          <a:xfrm>
            <a:off x="152400" y="2644170"/>
            <a:ext cx="8839200" cy="2215991"/>
          </a:xfrm>
          <a:prstGeom prst="rect">
            <a:avLst/>
          </a:prstGeom>
          <a:noFill/>
        </p:spPr>
        <p:txBody>
          <a:bodyPr wrap="square" rtlCol="0">
            <a:spAutoFit/>
          </a:bodyPr>
          <a:lstStyle/>
          <a:p>
            <a:pPr algn="ctr"/>
            <a:r>
              <a:rPr lang="en-US" sz="4600" b="1" spc="300" dirty="0" smtClean="0">
                <a:solidFill>
                  <a:srgbClr val="002060"/>
                </a:solidFill>
                <a:latin typeface="Arial" pitchFamily="34" charset="0"/>
                <a:cs typeface="Arial" pitchFamily="34" charset="0"/>
              </a:rPr>
              <a:t>Prisma Health Benefit Plan Provider Education</a:t>
            </a:r>
          </a:p>
          <a:p>
            <a:pPr algn="ctr"/>
            <a:r>
              <a:rPr lang="en-US" sz="4600" b="1" spc="300" dirty="0" smtClean="0">
                <a:solidFill>
                  <a:srgbClr val="002060"/>
                </a:solidFill>
                <a:latin typeface="Arial" pitchFamily="34" charset="0"/>
                <a:cs typeface="Arial" pitchFamily="34" charset="0"/>
              </a:rPr>
              <a:t>2019</a:t>
            </a:r>
            <a:endParaRPr lang="en-US" sz="4600" b="1" spc="300" dirty="0">
              <a:solidFill>
                <a:srgbClr val="002060"/>
              </a:solidFill>
              <a:latin typeface="Arial" pitchFamily="34" charset="0"/>
              <a:cs typeface="Arial" pitchFamily="34" charset="0"/>
            </a:endParaRPr>
          </a:p>
        </p:txBody>
      </p:sp>
      <p:sp>
        <p:nvSpPr>
          <p:cNvPr id="2" name="AutoShape 2" descr="https://prismahealth.org/img/logo.svg"/>
          <p:cNvSpPr>
            <a:spLocks noChangeAspect="1" noChangeArrowheads="1"/>
          </p:cNvSpPr>
          <p:nvPr/>
        </p:nvSpPr>
        <p:spPr bwMode="auto">
          <a:xfrm>
            <a:off x="914400" y="65086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descr="prisma healt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9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Claims Processing/Payment Overview</a:t>
            </a:r>
          </a:p>
        </p:txBody>
      </p:sp>
      <p:graphicFrame>
        <p:nvGraphicFramePr>
          <p:cNvPr id="8" name="Table 7"/>
          <p:cNvGraphicFramePr>
            <a:graphicFrameLocks noGrp="1"/>
          </p:cNvGraphicFramePr>
          <p:nvPr>
            <p:extLst>
              <p:ext uri="{D42A27DB-BD31-4B8C-83A1-F6EECF244321}">
                <p14:modId xmlns:p14="http://schemas.microsoft.com/office/powerpoint/2010/main" val="3558817126"/>
              </p:ext>
            </p:extLst>
          </p:nvPr>
        </p:nvGraphicFramePr>
        <p:xfrm>
          <a:off x="1104900" y="1566908"/>
          <a:ext cx="7200900" cy="4694429"/>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503903">
                <a:tc>
                  <a:txBody>
                    <a:bodyPr/>
                    <a:lstStyle/>
                    <a:p>
                      <a:pPr algn="ctr"/>
                      <a:r>
                        <a:rPr lang="en-US" sz="1600" dirty="0" smtClean="0">
                          <a:latin typeface="Trebuchet MS" pitchFamily="34" charset="0"/>
                        </a:rPr>
                        <a:t>Process</a:t>
                      </a:r>
                      <a:endParaRPr lang="en-US" sz="1600" dirty="0">
                        <a:latin typeface="Trebuchet MS" pitchFamily="34" charset="0"/>
                      </a:endParaRPr>
                    </a:p>
                  </a:txBody>
                  <a:tcPr anchor="ctr"/>
                </a:tc>
                <a:tc>
                  <a:txBody>
                    <a:bodyPr/>
                    <a:lstStyle/>
                    <a:p>
                      <a:pPr algn="ctr"/>
                      <a:r>
                        <a:rPr lang="en-US" sz="1600" dirty="0" smtClean="0">
                          <a:latin typeface="Trebuchet MS" pitchFamily="34" charset="0"/>
                        </a:rPr>
                        <a:t>Contact</a:t>
                      </a:r>
                      <a:endParaRPr lang="en-US" sz="1600" dirty="0">
                        <a:latin typeface="Trebuchet MS" pitchFamily="34" charset="0"/>
                      </a:endParaRPr>
                    </a:p>
                  </a:txBody>
                  <a:tcPr anchor="ctr"/>
                </a:tc>
                <a:tc>
                  <a:txBody>
                    <a:bodyPr/>
                    <a:lstStyle/>
                    <a:p>
                      <a:pPr algn="ctr"/>
                      <a:r>
                        <a:rPr lang="en-US" sz="1600" dirty="0" err="1" smtClean="0">
                          <a:latin typeface="Trebuchet MS" pitchFamily="34" charset="0"/>
                        </a:rPr>
                        <a:t>Add’l</a:t>
                      </a:r>
                      <a:r>
                        <a:rPr lang="en-US" sz="1600" dirty="0" smtClean="0">
                          <a:latin typeface="Trebuchet MS" pitchFamily="34" charset="0"/>
                        </a:rPr>
                        <a:t> Information</a:t>
                      </a:r>
                      <a:endParaRPr lang="en-US" sz="1600" dirty="0">
                        <a:latin typeface="Trebuchet MS" pitchFamily="34" charset="0"/>
                      </a:endParaRPr>
                    </a:p>
                  </a:txBody>
                  <a:tcPr anchor="ctr"/>
                </a:tc>
                <a:extLst>
                  <a:ext uri="{0D108BD9-81ED-4DB2-BD59-A6C34878D82A}">
                    <a16:rowId xmlns:a16="http://schemas.microsoft.com/office/drawing/2014/main" val="10000"/>
                  </a:ext>
                </a:extLst>
              </a:tr>
              <a:tr h="869459">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Claim Submission - Medical</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a:t>
                      </a:r>
                    </a:p>
                  </a:txBody>
                  <a:tcPr anchor="ctr"/>
                </a:tc>
                <a:tc>
                  <a:txBody>
                    <a:bodyPr/>
                    <a:lstStyle/>
                    <a:p>
                      <a:pPr marL="0" marR="0" algn="l">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PO Box 3018</a:t>
                      </a:r>
                    </a:p>
                    <a:p>
                      <a:pPr marL="0" marR="0" algn="l">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Missoula, MT 59806</a:t>
                      </a:r>
                    </a:p>
                    <a:p>
                      <a:pPr marL="0" marR="0" algn="l">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Payer ID: 81040</a:t>
                      </a:r>
                    </a:p>
                  </a:txBody>
                  <a:tcPr anchor="ctr"/>
                </a:tc>
                <a:extLst>
                  <a:ext uri="{0D108BD9-81ED-4DB2-BD59-A6C34878D82A}">
                    <a16:rowId xmlns:a16="http://schemas.microsoft.com/office/drawing/2014/main" val="10001"/>
                  </a:ext>
                </a:extLst>
              </a:tr>
              <a:tr h="869459">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Claim Processing </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 </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(855)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999-2271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503903">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Claim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Status/Claim</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 </a:t>
                      </a:r>
                    </a:p>
                  </a:txBody>
                  <a:tcPr anchor="ctr"/>
                </a:tc>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(855)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999-2271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defTabSz="914400" rtl="0" eaLnBrk="1" latinLnBrk="0" hangingPunct="1">
                        <a:lnSpc>
                          <a:spcPct val="115000"/>
                        </a:lnSpc>
                        <a:spcBef>
                          <a:spcPts val="0"/>
                        </a:spcBef>
                        <a:spcAft>
                          <a:spcPts val="1000"/>
                        </a:spcAft>
                      </a:pPr>
                      <a:r>
                        <a:rPr lang="en-US" sz="1100" u="sng" kern="1200"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www.askallegiance.com/prismahealth</a:t>
                      </a:r>
                    </a:p>
                  </a:txBody>
                  <a:tcPr anchor="ctr"/>
                </a:tc>
                <a:extLst>
                  <a:ext uri="{0D108BD9-81ED-4DB2-BD59-A6C34878D82A}">
                    <a16:rowId xmlns:a16="http://schemas.microsoft.com/office/drawing/2014/main" val="10003"/>
                  </a:ext>
                </a:extLst>
              </a:tr>
              <a:tr h="814645">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Payment Refunds</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Allegiance</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PO Box 3018</a:t>
                      </a:r>
                    </a:p>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Missoula, MT 59806</a:t>
                      </a:r>
                    </a:p>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(855) 999-2271</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4"/>
                  </a:ext>
                </a:extLst>
              </a:tr>
              <a:tr h="869459">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Provider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Request for Review (pricing)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 </a:t>
                      </a:r>
                    </a:p>
                  </a:txBody>
                  <a:tcPr anchor="ctr"/>
                </a:tc>
                <a:tc>
                  <a:txBody>
                    <a:bodyPr/>
                    <a:lstStyle/>
                    <a:p>
                      <a:pPr marL="0" marR="0" algn="l">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(855) 999-2271</a:t>
                      </a:r>
                    </a:p>
                    <a:p>
                      <a:pPr marL="0" marR="0" algn="l" defTabSz="914400" rtl="0" eaLnBrk="1" latinLnBrk="0" hangingPunct="1">
                        <a:lnSpc>
                          <a:spcPct val="115000"/>
                        </a:lnSpc>
                        <a:spcBef>
                          <a:spcPts val="0"/>
                        </a:spcBef>
                        <a:spcAft>
                          <a:spcPts val="1000"/>
                        </a:spcAft>
                      </a:pPr>
                      <a:r>
                        <a:rPr lang="en-US" sz="1100" u="sng" kern="1200"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www.askallegiance.com/prismahealth</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Claims Processing/Payment Overview</a:t>
            </a:r>
          </a:p>
        </p:txBody>
      </p:sp>
      <p:graphicFrame>
        <p:nvGraphicFramePr>
          <p:cNvPr id="8" name="Table 7"/>
          <p:cNvGraphicFramePr>
            <a:graphicFrameLocks noGrp="1"/>
          </p:cNvGraphicFramePr>
          <p:nvPr>
            <p:extLst>
              <p:ext uri="{D42A27DB-BD31-4B8C-83A1-F6EECF244321}">
                <p14:modId xmlns:p14="http://schemas.microsoft.com/office/powerpoint/2010/main" val="4183565046"/>
              </p:ext>
            </p:extLst>
          </p:nvPr>
        </p:nvGraphicFramePr>
        <p:xfrm>
          <a:off x="1143000" y="1559243"/>
          <a:ext cx="7162800" cy="3822751"/>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77901">
                <a:tc>
                  <a:txBody>
                    <a:bodyPr/>
                    <a:lstStyle/>
                    <a:p>
                      <a:pPr algn="ctr"/>
                      <a:r>
                        <a:rPr lang="en-US" sz="1600" dirty="0" smtClean="0">
                          <a:latin typeface="Trebuchet MS" pitchFamily="34" charset="0"/>
                        </a:rPr>
                        <a:t>Process</a:t>
                      </a:r>
                      <a:endParaRPr lang="en-US" sz="1600" dirty="0">
                        <a:latin typeface="Trebuchet MS" pitchFamily="34" charset="0"/>
                      </a:endParaRPr>
                    </a:p>
                  </a:txBody>
                  <a:tcPr anchor="ctr"/>
                </a:tc>
                <a:tc>
                  <a:txBody>
                    <a:bodyPr/>
                    <a:lstStyle/>
                    <a:p>
                      <a:pPr algn="ctr"/>
                      <a:r>
                        <a:rPr lang="en-US" sz="1600" dirty="0" smtClean="0">
                          <a:latin typeface="Trebuchet MS" pitchFamily="34" charset="0"/>
                        </a:rPr>
                        <a:t>Contact</a:t>
                      </a:r>
                      <a:endParaRPr lang="en-US" sz="1600" dirty="0">
                        <a:latin typeface="Trebuchet MS" pitchFamily="34" charset="0"/>
                      </a:endParaRPr>
                    </a:p>
                  </a:txBody>
                  <a:tcPr anchor="ctr"/>
                </a:tc>
                <a:tc>
                  <a:txBody>
                    <a:bodyPr/>
                    <a:lstStyle/>
                    <a:p>
                      <a:pPr algn="ctr"/>
                      <a:r>
                        <a:rPr lang="en-US" sz="1600" dirty="0" err="1" smtClean="0">
                          <a:latin typeface="Trebuchet MS" pitchFamily="34" charset="0"/>
                        </a:rPr>
                        <a:t>Add’l</a:t>
                      </a:r>
                      <a:r>
                        <a:rPr lang="en-US" sz="1600" dirty="0" smtClean="0">
                          <a:latin typeface="Trebuchet MS" pitchFamily="34" charset="0"/>
                        </a:rPr>
                        <a:t> Information</a:t>
                      </a:r>
                      <a:endParaRPr lang="en-US" sz="1600" dirty="0">
                        <a:latin typeface="Trebuchet MS" pitchFamily="34" charset="0"/>
                      </a:endParaRPr>
                    </a:p>
                  </a:txBody>
                  <a:tcPr anchor="ctr"/>
                </a:tc>
                <a:extLst>
                  <a:ext uri="{0D108BD9-81ED-4DB2-BD59-A6C34878D82A}">
                    <a16:rowId xmlns:a16="http://schemas.microsoft.com/office/drawing/2014/main" val="10000"/>
                  </a:ext>
                </a:extLst>
              </a:tr>
              <a:tr h="558490">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Pre-Certification / Pre-treatment Review</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Allegiance Care Management</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(800) 342-6510</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903632">
                <a:tc>
                  <a:txBody>
                    <a:bodyPr/>
                    <a:lstStyle/>
                    <a:p>
                      <a:pPr marL="0" marR="0" algn="l" defTabSz="914400" rtl="0" eaLnBrk="1" latinLnBrk="0" hangingPunct="1">
                        <a:lnSpc>
                          <a:spcPct val="115000"/>
                        </a:lnSpc>
                        <a:spcBef>
                          <a:spcPts val="0"/>
                        </a:spcBef>
                        <a:spcAft>
                          <a:spcPts val="1000"/>
                        </a:spcAft>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Pharmacy Prior </a:t>
                      </a: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Authorization</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Envision Rx</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1-800-361-4542</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www.envisionrx.com</a:t>
                      </a:r>
                      <a:endPar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729454">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Benefit Verification</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l" defTabSz="914400" rtl="0" eaLnBrk="1" latinLnBrk="0" hangingPunct="1">
                        <a:lnSpc>
                          <a:spcPct val="115000"/>
                        </a:lnSpc>
                        <a:spcBef>
                          <a:spcPts val="0"/>
                        </a:spcBef>
                        <a:spcAft>
                          <a:spcPts val="1000"/>
                        </a:spcAft>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Allegiance</a:t>
                      </a:r>
                      <a:endPar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(855) 999-2271</a:t>
                      </a:r>
                    </a:p>
                    <a:p>
                      <a:pPr marL="0" marR="0">
                        <a:lnSpc>
                          <a:spcPct val="115000"/>
                        </a:lnSpc>
                        <a:spcBef>
                          <a:spcPts val="0"/>
                        </a:spcBef>
                        <a:spcAft>
                          <a:spcPts val="1000"/>
                        </a:spcAft>
                      </a:pPr>
                      <a:r>
                        <a:rPr lang="en-US" sz="11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www.askallegiance.com/prismahealth</a:t>
                      </a:r>
                      <a:endParaRPr lang="en-US" sz="1100" u="none"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3"/>
                  </a:ext>
                </a:extLst>
              </a:tr>
              <a:tr h="529096">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270/271, 276/277  Transactions</a:t>
                      </a: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Allegiance</a:t>
                      </a:r>
                    </a:p>
                  </a:txBody>
                  <a:tcPr anchor="ct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Payer ID: 81040</a:t>
                      </a:r>
                    </a:p>
                  </a:txBody>
                  <a:tcPr anchor="ctr"/>
                </a:tc>
                <a:extLst>
                  <a:ext uri="{0D108BD9-81ED-4DB2-BD59-A6C34878D82A}">
                    <a16:rowId xmlns:a16="http://schemas.microsoft.com/office/drawing/2014/main" val="10004"/>
                  </a:ext>
                </a:extLst>
              </a:tr>
              <a:tr h="586952">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EFT/835</a:t>
                      </a:r>
                    </a:p>
                  </a:txBody>
                  <a:tcPr anchor="ctr"/>
                </a:tc>
                <a:tc>
                  <a:txBody>
                    <a:bodyPr/>
                    <a:lstStyle/>
                    <a:p>
                      <a:pPr marL="0" marR="0">
                        <a:lnSpc>
                          <a:spcPct val="115000"/>
                        </a:lnSpc>
                        <a:spcBef>
                          <a:spcPts val="0"/>
                        </a:spcBef>
                        <a:spcAft>
                          <a:spcPts val="10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Zelis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15000"/>
                        </a:lnSpc>
                        <a:spcBef>
                          <a:spcPts val="120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877) </a:t>
                      </a:r>
                      <a:r>
                        <a:rPr lang="en-US" sz="1100" dirty="0">
                          <a:effectLst/>
                          <a:latin typeface="Calibri" panose="020F0502020204030204" pitchFamily="34" charset="0"/>
                          <a:ea typeface="Calibri" panose="020F0502020204030204" pitchFamily="34" charset="0"/>
                          <a:cs typeface="Times New Roman" panose="02020603050405020304" pitchFamily="18" charset="0"/>
                        </a:rPr>
                        <a:t>828-8770</a:t>
                      </a:r>
                    </a:p>
                    <a:p>
                      <a:pPr marL="0" marR="0">
                        <a:lnSpc>
                          <a:spcPct val="115000"/>
                        </a:lnSpc>
                        <a:spcBef>
                          <a:spcPts val="0"/>
                        </a:spcBef>
                        <a:spcAft>
                          <a:spcPts val="1000"/>
                        </a:spcAft>
                      </a:pPr>
                      <a:r>
                        <a:rPr lang="en-US" sz="11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www.zelispayments.com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914400"/>
            <a:ext cx="9144000" cy="5334000"/>
          </a:xfrm>
          <a:prstGeom prst="rect">
            <a:avLst/>
          </a:prstGeom>
          <a:solidFill>
            <a:srgbClr val="A5A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3" cstate="print"/>
          <a:stretch>
            <a:fillRect/>
          </a:stretch>
        </p:blipFill>
        <p:spPr>
          <a:xfrm>
            <a:off x="7543800" y="6471000"/>
            <a:ext cx="1409700" cy="310800"/>
          </a:xfrm>
          <a:prstGeom prst="rect">
            <a:avLst/>
          </a:prstGeom>
        </p:spPr>
      </p:pic>
      <p:sp>
        <p:nvSpPr>
          <p:cNvPr id="17" name="Rectangle 6"/>
          <p:cNvSpPr>
            <a:spLocks noChangeArrowheads="1"/>
          </p:cNvSpPr>
          <p:nvPr/>
        </p:nvSpPr>
        <p:spPr bwMode="auto">
          <a:xfrm>
            <a:off x="0" y="1588"/>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8" name="Rectangle 7"/>
          <p:cNvSpPr>
            <a:spLocks noChangeArrowheads="1"/>
          </p:cNvSpPr>
          <p:nvPr/>
        </p:nvSpPr>
        <p:spPr bwMode="auto">
          <a:xfrm>
            <a:off x="0" y="128588"/>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9" name="Rectangle 8"/>
          <p:cNvSpPr>
            <a:spLocks/>
          </p:cNvSpPr>
          <p:nvPr/>
        </p:nvSpPr>
        <p:spPr bwMode="auto">
          <a:xfrm>
            <a:off x="0" y="74613"/>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1" name="TextBox 10"/>
          <p:cNvSpPr txBox="1"/>
          <p:nvPr/>
        </p:nvSpPr>
        <p:spPr>
          <a:xfrm>
            <a:off x="152400" y="2644170"/>
            <a:ext cx="8839200" cy="830997"/>
          </a:xfrm>
          <a:prstGeom prst="rect">
            <a:avLst/>
          </a:prstGeom>
          <a:noFill/>
        </p:spPr>
        <p:txBody>
          <a:bodyPr wrap="square" rtlCol="0">
            <a:spAutoFit/>
          </a:bodyPr>
          <a:lstStyle/>
          <a:p>
            <a:pPr algn="ctr"/>
            <a:r>
              <a:rPr lang="en-US" sz="4800" b="1" spc="300" dirty="0" smtClean="0">
                <a:solidFill>
                  <a:srgbClr val="002060"/>
                </a:solidFill>
                <a:latin typeface="Arial" pitchFamily="34" charset="0"/>
                <a:cs typeface="Arial" pitchFamily="34" charset="0"/>
              </a:rPr>
              <a:t>Additional Information</a:t>
            </a:r>
            <a:endParaRPr lang="en-US" sz="4800" b="1" spc="300" dirty="0">
              <a:solidFill>
                <a:srgbClr val="002060"/>
              </a:solidFill>
              <a:latin typeface="Arial" pitchFamily="34" charset="0"/>
              <a:cs typeface="Arial" pitchFamily="34" charset="0"/>
            </a:endParaRPr>
          </a:p>
        </p:txBody>
      </p:sp>
      <p:pic>
        <p:nvPicPr>
          <p:cNvPr id="10" name="Picture 2" descr="prisma healt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97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New Member Identification Cards</a:t>
            </a:r>
          </a:p>
        </p:txBody>
      </p:sp>
      <p:sp>
        <p:nvSpPr>
          <p:cNvPr id="6" name="TextBox 5"/>
          <p:cNvSpPr txBox="1"/>
          <p:nvPr/>
        </p:nvSpPr>
        <p:spPr>
          <a:xfrm>
            <a:off x="914400" y="1066800"/>
            <a:ext cx="7162800" cy="492443"/>
          </a:xfrm>
          <a:prstGeom prst="rect">
            <a:avLst/>
          </a:prstGeom>
          <a:noFill/>
        </p:spPr>
        <p:txBody>
          <a:bodyPr wrap="square" rtlCol="0">
            <a:spAutoFit/>
          </a:bodyPr>
          <a:lstStyle/>
          <a:p>
            <a:pPr algn="ctr"/>
            <a:r>
              <a:rPr lang="en-US" sz="2600" b="1" cap="small" dirty="0" smtClean="0">
                <a:solidFill>
                  <a:schemeClr val="tx2"/>
                </a:solidFill>
                <a:latin typeface="Arial" pitchFamily="34" charset="0"/>
                <a:cs typeface="Arial" pitchFamily="34" charset="0"/>
              </a:rPr>
              <a:t>Sample ID Card (front)</a:t>
            </a:r>
          </a:p>
        </p:txBody>
      </p:sp>
      <p:pic>
        <p:nvPicPr>
          <p:cNvPr id="7" name="Picture 6"/>
          <p:cNvPicPr>
            <a:picLocks noChangeAspect="1"/>
          </p:cNvPicPr>
          <p:nvPr/>
        </p:nvPicPr>
        <p:blipFill rotWithShape="1">
          <a:blip r:embed="rId2"/>
          <a:srcRect l="3333" t="11379" r="12500" b="345"/>
          <a:stretch/>
        </p:blipFill>
        <p:spPr>
          <a:xfrm>
            <a:off x="4648200" y="2209800"/>
            <a:ext cx="3966913" cy="2513687"/>
          </a:xfrm>
          <a:prstGeom prst="rect">
            <a:avLst/>
          </a:prstGeom>
        </p:spPr>
      </p:pic>
      <p:pic>
        <p:nvPicPr>
          <p:cNvPr id="8" name="Picture 7"/>
          <p:cNvPicPr>
            <a:picLocks noChangeAspect="1"/>
          </p:cNvPicPr>
          <p:nvPr/>
        </p:nvPicPr>
        <p:blipFill rotWithShape="1">
          <a:blip r:embed="rId3"/>
          <a:srcRect l="17501" t="13077" r="23332" b="16154"/>
          <a:stretch/>
        </p:blipFill>
        <p:spPr>
          <a:xfrm>
            <a:off x="496957" y="2228272"/>
            <a:ext cx="3998843" cy="2590800"/>
          </a:xfrm>
          <a:prstGeom prst="rect">
            <a:avLst/>
          </a:prstGeom>
        </p:spPr>
      </p:pic>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New Member Identification Cards</a:t>
            </a:r>
          </a:p>
        </p:txBody>
      </p:sp>
      <p:sp>
        <p:nvSpPr>
          <p:cNvPr id="6" name="TextBox 5"/>
          <p:cNvSpPr txBox="1"/>
          <p:nvPr/>
        </p:nvSpPr>
        <p:spPr>
          <a:xfrm>
            <a:off x="914400" y="1066800"/>
            <a:ext cx="7162800" cy="492443"/>
          </a:xfrm>
          <a:prstGeom prst="rect">
            <a:avLst/>
          </a:prstGeom>
          <a:noFill/>
        </p:spPr>
        <p:txBody>
          <a:bodyPr wrap="square" rtlCol="0">
            <a:spAutoFit/>
          </a:bodyPr>
          <a:lstStyle/>
          <a:p>
            <a:pPr algn="ctr"/>
            <a:r>
              <a:rPr lang="en-US" sz="2600" b="1" cap="small" dirty="0" smtClean="0">
                <a:solidFill>
                  <a:schemeClr val="tx2"/>
                </a:solidFill>
                <a:latin typeface="Arial" pitchFamily="34" charset="0"/>
                <a:cs typeface="Arial" pitchFamily="34" charset="0"/>
              </a:rPr>
              <a:t>Sample ID Card (back)</a:t>
            </a:r>
          </a:p>
        </p:txBody>
      </p:sp>
      <p:pic>
        <p:nvPicPr>
          <p:cNvPr id="5" name="Picture 4"/>
          <p:cNvPicPr>
            <a:picLocks noChangeAspect="1"/>
          </p:cNvPicPr>
          <p:nvPr/>
        </p:nvPicPr>
        <p:blipFill rotWithShape="1">
          <a:blip r:embed="rId2"/>
          <a:srcRect l="25000" t="11379" r="15833" b="26552"/>
          <a:stretch/>
        </p:blipFill>
        <p:spPr>
          <a:xfrm>
            <a:off x="533399" y="2298700"/>
            <a:ext cx="4067669" cy="2578100"/>
          </a:xfrm>
          <a:prstGeom prst="rect">
            <a:avLst/>
          </a:prstGeom>
        </p:spPr>
      </p:pic>
      <p:pic>
        <p:nvPicPr>
          <p:cNvPr id="7" name="Picture 6"/>
          <p:cNvPicPr>
            <a:picLocks noChangeAspect="1"/>
          </p:cNvPicPr>
          <p:nvPr/>
        </p:nvPicPr>
        <p:blipFill rotWithShape="1">
          <a:blip r:embed="rId3"/>
          <a:srcRect l="24166" t="11379" r="15833" b="25173"/>
          <a:stretch/>
        </p:blipFill>
        <p:spPr>
          <a:xfrm>
            <a:off x="4648200" y="2298700"/>
            <a:ext cx="4154558" cy="2654300"/>
          </a:xfrm>
          <a:prstGeom prst="rect">
            <a:avLst/>
          </a:prstGeom>
        </p:spPr>
      </p:pic>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Allegiance and </a:t>
            </a:r>
            <a:r>
              <a:rPr lang="en-US" dirty="0" err="1" smtClean="0"/>
              <a:t>Prisma</a:t>
            </a:r>
            <a:r>
              <a:rPr lang="en-US" dirty="0" smtClean="0"/>
              <a:t> Health</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Effective January 1, 2019</a:t>
            </a:r>
          </a:p>
        </p:txBody>
      </p:sp>
      <p:sp>
        <p:nvSpPr>
          <p:cNvPr id="7" name="TextBox 6"/>
          <p:cNvSpPr txBox="1"/>
          <p:nvPr/>
        </p:nvSpPr>
        <p:spPr>
          <a:xfrm>
            <a:off x="914400" y="1688336"/>
            <a:ext cx="7391400" cy="3862596"/>
          </a:xfrm>
          <a:prstGeom prst="rect">
            <a:avLst/>
          </a:prstGeom>
          <a:noFill/>
        </p:spPr>
        <p:txBody>
          <a:bodyPr wrap="square" rtlCol="0">
            <a:spAutoFit/>
          </a:bodyPr>
          <a:lstStyle/>
          <a:p>
            <a:pPr marL="342900" indent="-342900">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We are excited to announce that there are significant changes coming for the participants that will be covered under Prisma Health’s (formerly GHS and Palmetto Health) health benefits plans in 2019.  The new benefits plans will be administered by Allegiance TPA using </a:t>
            </a:r>
            <a:r>
              <a:rPr lang="en-US" sz="2000" dirty="0" smtClean="0">
                <a:latin typeface="Verdana" panose="020B0604030504040204" pitchFamily="34" charset="0"/>
                <a:ea typeface="Verdana" panose="020B0604030504040204" pitchFamily="34" charset="0"/>
                <a:cs typeface="Verdana" panose="020B0604030504040204" pitchFamily="34" charset="0"/>
              </a:rPr>
              <a:t>the Prisma Health Midlands Network and the Prisma Health Upstate Network, </a:t>
            </a:r>
            <a:r>
              <a:rPr lang="en-US" sz="2000" dirty="0">
                <a:latin typeface="Verdana" panose="020B0604030504040204" pitchFamily="34" charset="0"/>
                <a:ea typeface="Verdana" panose="020B0604030504040204" pitchFamily="34" charset="0"/>
                <a:cs typeface="Verdana" panose="020B0604030504040204" pitchFamily="34" charset="0"/>
              </a:rPr>
              <a:t>and will offer significant incentives for covered health plan participants </a:t>
            </a:r>
            <a:r>
              <a:rPr lang="en-US" sz="2000" dirty="0" smtClean="0">
                <a:latin typeface="Verdana" panose="020B0604030504040204" pitchFamily="34" charset="0"/>
                <a:ea typeface="Verdana" panose="020B0604030504040204" pitchFamily="34" charset="0"/>
                <a:cs typeface="Verdana" panose="020B0604030504040204" pitchFamily="34" charset="0"/>
              </a:rPr>
              <a:t>to utilize </a:t>
            </a:r>
            <a:r>
              <a:rPr lang="en-US" sz="2000" dirty="0">
                <a:latin typeface="Verdana" panose="020B0604030504040204" pitchFamily="34" charset="0"/>
                <a:ea typeface="Verdana" panose="020B0604030504040204" pitchFamily="34" charset="0"/>
                <a:cs typeface="Verdana" panose="020B0604030504040204" pitchFamily="34" charset="0"/>
              </a:rPr>
              <a:t>Prisma Health Midlands Network and the Prisma Health Upstate Network </a:t>
            </a:r>
            <a:r>
              <a:rPr lang="en-US" sz="2000" dirty="0" smtClean="0">
                <a:latin typeface="Verdana" panose="020B0604030504040204" pitchFamily="34" charset="0"/>
                <a:ea typeface="Verdana" panose="020B0604030504040204" pitchFamily="34" charset="0"/>
                <a:cs typeface="Verdana" panose="020B0604030504040204" pitchFamily="34" charset="0"/>
              </a:rPr>
              <a:t>participants </a:t>
            </a:r>
            <a:r>
              <a:rPr lang="en-US" sz="2000" dirty="0">
                <a:latin typeface="Verdana" panose="020B0604030504040204" pitchFamily="34" charset="0"/>
                <a:ea typeface="Verdana" panose="020B0604030504040204" pitchFamily="34" charset="0"/>
                <a:cs typeface="Verdana" panose="020B0604030504040204" pitchFamily="34" charset="0"/>
              </a:rPr>
              <a:t>for their care</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Who is Allegiance?</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Our History</a:t>
            </a:r>
          </a:p>
        </p:txBody>
      </p:sp>
      <p:sp>
        <p:nvSpPr>
          <p:cNvPr id="7" name="TextBox 6"/>
          <p:cNvSpPr txBox="1"/>
          <p:nvPr/>
        </p:nvSpPr>
        <p:spPr>
          <a:xfrm>
            <a:off x="381000" y="2077522"/>
            <a:ext cx="8382000" cy="2646878"/>
          </a:xfrm>
          <a:prstGeom prst="rect">
            <a:avLst/>
          </a:prstGeom>
          <a:noFill/>
        </p:spPr>
        <p:txBody>
          <a:bodyPr wrap="square" rtlCol="0">
            <a:spAutoFit/>
          </a:bodyPr>
          <a:lstStyle/>
          <a:p>
            <a:pPr>
              <a:spcAft>
                <a:spcPts val="600"/>
              </a:spcAft>
            </a:pPr>
            <a:r>
              <a:rPr lang="en-US" sz="1400" dirty="0" smtClean="0">
                <a:latin typeface="Verdana" panose="020B0604030504040204" pitchFamily="34" charset="0"/>
                <a:ea typeface="Verdana" panose="020B0604030504040204" pitchFamily="34" charset="0"/>
                <a:cs typeface="Verdana" panose="020B0604030504040204" pitchFamily="34" charset="0"/>
              </a:rPr>
              <a:t>Originally founded in 1980, Allegiance has administered Self-Funded Health Plans for more than three decades.</a:t>
            </a:r>
          </a:p>
          <a:p>
            <a:pPr marL="633222" lvl="2"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Over 150 clients across the country representing more than 400,000 lives. </a:t>
            </a:r>
          </a:p>
          <a:p>
            <a:pPr marL="633222" lvl="2"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Clients include hospital systems, school districts and government organizations, insurance trusts, and MEWAs.</a:t>
            </a:r>
          </a:p>
          <a:p>
            <a:pPr marL="633222" lvl="2"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Claims processing, customer service, enrollment, and all other services are coordinated from our corporate office in Missoula, MT.</a:t>
            </a:r>
          </a:p>
          <a:p>
            <a:pPr marL="342900" indent="-342900">
              <a:spcAft>
                <a:spcPts val="600"/>
              </a:spcAft>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400" dirty="0">
                <a:latin typeface="Verdana" panose="020B0604030504040204" pitchFamily="34" charset="0"/>
                <a:ea typeface="Verdana" panose="020B0604030504040204" pitchFamily="34" charset="0"/>
                <a:cs typeface="Verdana" panose="020B0604030504040204" pitchFamily="34" charset="0"/>
              </a:rPr>
              <a:t>Allegiance became a wholly-owned subsidiary of Cigna in 2008 enabling us to offer the flexibility and customized service of our TPA model alongside Cigna’s extensive network and analytic products.</a:t>
            </a:r>
          </a:p>
        </p:txBody>
      </p:sp>
      <p:pic>
        <p:nvPicPr>
          <p:cNvPr id="8" name="Picture 7"/>
          <p:cNvPicPr>
            <a:picLocks noChangeAspect="1"/>
          </p:cNvPicPr>
          <p:nvPr/>
        </p:nvPicPr>
        <p:blipFill>
          <a:blip r:embed="rId2" cstate="print"/>
          <a:stretch>
            <a:fillRect/>
          </a:stretch>
        </p:blipFill>
        <p:spPr>
          <a:xfrm>
            <a:off x="5029200" y="909325"/>
            <a:ext cx="3824854" cy="843275"/>
          </a:xfrm>
          <a:prstGeom prst="rect">
            <a:avLst/>
          </a:prstGeom>
        </p:spPr>
      </p:pic>
    </p:spTree>
    <p:extLst>
      <p:ext uri="{BB962C8B-B14F-4D97-AF65-F5344CB8AC3E}">
        <p14:creationId xmlns:p14="http://schemas.microsoft.com/office/powerpoint/2010/main" val="372559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Allegiance and </a:t>
            </a:r>
            <a:r>
              <a:rPr lang="en-US" dirty="0" err="1" smtClean="0"/>
              <a:t>Prisma</a:t>
            </a:r>
            <a:r>
              <a:rPr lang="en-US" dirty="0" smtClean="0"/>
              <a:t> Health</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Our Relationship</a:t>
            </a:r>
          </a:p>
        </p:txBody>
      </p:sp>
      <p:sp>
        <p:nvSpPr>
          <p:cNvPr id="7" name="TextBox 6"/>
          <p:cNvSpPr txBox="1"/>
          <p:nvPr/>
        </p:nvSpPr>
        <p:spPr>
          <a:xfrm>
            <a:off x="914400" y="1688336"/>
            <a:ext cx="7391400" cy="3200876"/>
          </a:xfrm>
          <a:prstGeom prst="rect">
            <a:avLst/>
          </a:prstGeom>
          <a:noFill/>
        </p:spPr>
        <p:txBody>
          <a:bodyPr wrap="square" rtlCol="0">
            <a:spAutoFit/>
          </a:bodyPr>
          <a:lstStyle/>
          <a:p>
            <a:pPr marL="342900" indent="-342900">
              <a:spcAft>
                <a:spcPts val="600"/>
              </a:spcAft>
            </a:pPr>
            <a:endParaRPr lang="en-US" sz="2400" dirty="0" smtClean="0">
              <a:latin typeface="Trebuchet MS" pitchFamily="34" charset="0"/>
              <a:cs typeface="Arial" pitchFamily="34" charset="0"/>
            </a:endParaRP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Allegiance is the third party administrator (TPA) for the </a:t>
            </a:r>
            <a:r>
              <a:rPr lang="en-US" sz="2400" dirty="0" err="1" smtClean="0">
                <a:latin typeface="Verdana" panose="020B0604030504040204" pitchFamily="34" charset="0"/>
                <a:ea typeface="Verdana" panose="020B0604030504040204" pitchFamily="34" charset="0"/>
                <a:cs typeface="Verdana" panose="020B0604030504040204" pitchFamily="34" charset="0"/>
              </a:rPr>
              <a:t>Prisma</a:t>
            </a:r>
            <a:r>
              <a:rPr lang="en-US" sz="2400" dirty="0" smtClean="0">
                <a:latin typeface="Verdana" panose="020B0604030504040204" pitchFamily="34" charset="0"/>
                <a:ea typeface="Verdana" panose="020B0604030504040204" pitchFamily="34" charset="0"/>
                <a:cs typeface="Verdana" panose="020B0604030504040204" pitchFamily="34" charset="0"/>
              </a:rPr>
              <a:t> Health plans in South Carolina.</a:t>
            </a: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Team members and their families can access one of four plan designs.</a:t>
            </a:r>
          </a:p>
          <a:p>
            <a:pPr marL="342900" indent="-342900">
              <a:spcAft>
                <a:spcPts val="600"/>
              </a:spcAft>
            </a:pPr>
            <a:endParaRPr lang="en-US" dirty="0" smtClean="0">
              <a:latin typeface="Trebuchet MS" pitchFamily="34" charset="0"/>
              <a:cs typeface="Arial" pitchFamily="34" charset="0"/>
            </a:endParaRPr>
          </a:p>
          <a:p>
            <a:pPr marL="342900" indent="-342900"/>
            <a:endParaRPr lang="en-US" sz="2000" dirty="0">
              <a:latin typeface="Arial" pitchFamily="34" charset="0"/>
              <a:cs typeface="Arial" pitchFamily="34" charset="0"/>
            </a:endParaRPr>
          </a:p>
        </p:txBody>
      </p:sp>
      <p:pic>
        <p:nvPicPr>
          <p:cNvPr id="11" name="Picture 2" descr="F:\+Marketing\RFP Responses\JW - 2014\RFP Information\Design Elements\Cigna Logo Long.png"/>
          <p:cNvPicPr>
            <a:picLocks noChangeAspect="1" noChangeArrowheads="1"/>
          </p:cNvPicPr>
          <p:nvPr/>
        </p:nvPicPr>
        <p:blipFill>
          <a:blip r:embed="rId3" cstate="print"/>
          <a:srcRect l="4688" t="6489" r="5729" b="8015"/>
          <a:stretch>
            <a:fillRect/>
          </a:stretch>
        </p:blipFill>
        <p:spPr bwMode="auto">
          <a:xfrm>
            <a:off x="5943600" y="5715000"/>
            <a:ext cx="2106387" cy="685800"/>
          </a:xfrm>
          <a:prstGeom prst="rect">
            <a:avLst/>
          </a:prstGeom>
          <a:noFill/>
        </p:spPr>
      </p:pic>
    </p:spTree>
    <p:extLst>
      <p:ext uri="{BB962C8B-B14F-4D97-AF65-F5344CB8AC3E}">
        <p14:creationId xmlns:p14="http://schemas.microsoft.com/office/powerpoint/2010/main" val="122672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914400"/>
            <a:ext cx="9144000" cy="5334000"/>
          </a:xfrm>
          <a:prstGeom prst="rect">
            <a:avLst/>
          </a:prstGeom>
          <a:solidFill>
            <a:srgbClr val="A5A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3" cstate="print"/>
          <a:stretch>
            <a:fillRect/>
          </a:stretch>
        </p:blipFill>
        <p:spPr>
          <a:xfrm>
            <a:off x="7543800" y="6471000"/>
            <a:ext cx="1409700" cy="310800"/>
          </a:xfrm>
          <a:prstGeom prst="rect">
            <a:avLst/>
          </a:prstGeom>
        </p:spPr>
      </p:pic>
      <p:sp>
        <p:nvSpPr>
          <p:cNvPr id="17" name="Rectangle 6"/>
          <p:cNvSpPr>
            <a:spLocks noChangeArrowheads="1"/>
          </p:cNvSpPr>
          <p:nvPr/>
        </p:nvSpPr>
        <p:spPr bwMode="auto">
          <a:xfrm>
            <a:off x="0" y="1588"/>
            <a:ext cx="9144000" cy="73025"/>
          </a:xfrm>
          <a:prstGeom prst="rect">
            <a:avLst/>
          </a:prstGeom>
          <a:solidFill>
            <a:srgbClr val="AD1F3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8" name="Rectangle 7"/>
          <p:cNvSpPr>
            <a:spLocks noChangeArrowheads="1"/>
          </p:cNvSpPr>
          <p:nvPr/>
        </p:nvSpPr>
        <p:spPr bwMode="auto">
          <a:xfrm>
            <a:off x="0" y="128588"/>
            <a:ext cx="9144000" cy="709612"/>
          </a:xfrm>
          <a:prstGeom prst="rect">
            <a:avLst/>
          </a:prstGeom>
          <a:solidFill>
            <a:srgbClr val="00285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9" name="Rectangle 8"/>
          <p:cNvSpPr>
            <a:spLocks/>
          </p:cNvSpPr>
          <p:nvPr/>
        </p:nvSpPr>
        <p:spPr bwMode="auto">
          <a:xfrm>
            <a:off x="0" y="74613"/>
            <a:ext cx="9144000" cy="53975"/>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dirty="0">
              <a:solidFill>
                <a:srgbClr val="FFFFFF"/>
              </a:solidFill>
              <a:latin typeface="Arial" charset="0"/>
            </a:endParaRPr>
          </a:p>
        </p:txBody>
      </p:sp>
      <p:sp>
        <p:nvSpPr>
          <p:cNvPr id="11" name="TextBox 10"/>
          <p:cNvSpPr txBox="1"/>
          <p:nvPr/>
        </p:nvSpPr>
        <p:spPr>
          <a:xfrm>
            <a:off x="152400" y="2644170"/>
            <a:ext cx="8839200" cy="830997"/>
          </a:xfrm>
          <a:prstGeom prst="rect">
            <a:avLst/>
          </a:prstGeom>
          <a:noFill/>
        </p:spPr>
        <p:txBody>
          <a:bodyPr wrap="square" rtlCol="0">
            <a:spAutoFit/>
          </a:bodyPr>
          <a:lstStyle/>
          <a:p>
            <a:pPr algn="ctr"/>
            <a:r>
              <a:rPr lang="en-US" sz="4800" b="1" spc="300" dirty="0" smtClean="0">
                <a:solidFill>
                  <a:srgbClr val="002060"/>
                </a:solidFill>
                <a:latin typeface="Arial" pitchFamily="34" charset="0"/>
                <a:cs typeface="Arial" pitchFamily="34" charset="0"/>
              </a:rPr>
              <a:t>Working with Allegiance</a:t>
            </a:r>
            <a:endParaRPr lang="en-US" sz="4800" b="1" spc="300" dirty="0">
              <a:solidFill>
                <a:srgbClr val="002060"/>
              </a:solidFill>
              <a:latin typeface="Arial" pitchFamily="34" charset="0"/>
              <a:cs typeface="Arial" pitchFamily="34" charset="0"/>
            </a:endParaRPr>
          </a:p>
        </p:txBody>
      </p:sp>
      <p:pic>
        <p:nvPicPr>
          <p:cNvPr id="10" name="Picture 2" descr="prisma healt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402275"/>
            <a:ext cx="2286000" cy="2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9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Pre-Certification / Pre-Treatment Review</a:t>
            </a:r>
          </a:p>
        </p:txBody>
      </p:sp>
      <p:sp>
        <p:nvSpPr>
          <p:cNvPr id="7" name="TextBox 6"/>
          <p:cNvSpPr txBox="1"/>
          <p:nvPr/>
        </p:nvSpPr>
        <p:spPr>
          <a:xfrm>
            <a:off x="914400" y="1529263"/>
            <a:ext cx="7543800" cy="5216813"/>
          </a:xfrm>
          <a:prstGeom prst="rect">
            <a:avLst/>
          </a:prstGeom>
          <a:noFill/>
        </p:spPr>
        <p:txBody>
          <a:bodyPr wrap="square" rtlCol="0">
            <a:spAutoFit/>
          </a:bodyPr>
          <a:lstStyle/>
          <a:p>
            <a:pPr indent="-342900">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Pre-certification and Pre-treatment Review for services will be coordinated through </a:t>
            </a:r>
            <a:r>
              <a:rPr lang="en-US"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Allegiance Care Management (ACM)</a:t>
            </a:r>
            <a:r>
              <a:rPr lang="en-US" dirty="0" smtClean="0">
                <a:latin typeface="Verdana" panose="020B0604030504040204" pitchFamily="34" charset="0"/>
                <a:ea typeface="Verdana" panose="020B0604030504040204" pitchFamily="34" charset="0"/>
                <a:cs typeface="Verdana" panose="020B0604030504040204" pitchFamily="34" charset="0"/>
              </a:rPr>
              <a:t>, an Allegiance company. </a:t>
            </a:r>
          </a:p>
          <a:p>
            <a:pPr indent="-342900">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Allegiance Care Management Nurse case managers and reviewers are available by phone at </a:t>
            </a:r>
            <a:r>
              <a:rPr lang="en-US" b="1"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(800) 342-6510</a:t>
            </a:r>
          </a:p>
          <a:p>
            <a:pPr indent="-342900">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To view the pre-treatment spreadsheet: </a:t>
            </a:r>
          </a:p>
          <a:p>
            <a:pPr marL="347472"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Go to the client specific web page </a:t>
            </a:r>
            <a:r>
              <a:rPr lang="en-US" sz="1400" dirty="0" smtClean="0">
                <a:latin typeface="Verdana" panose="020B0604030504040204" pitchFamily="34" charset="0"/>
                <a:ea typeface="Verdana" panose="020B0604030504040204" pitchFamily="34" charset="0"/>
                <a:cs typeface="Verdana" panose="020B0604030504040204" pitchFamily="34" charset="0"/>
                <a:hlinkClick r:id="rId2"/>
              </a:rPr>
              <a:t>www.askallegiance.com/prismahealth</a:t>
            </a:r>
            <a:r>
              <a:rPr lang="en-US" sz="1400" dirty="0" smtClean="0">
                <a:latin typeface="Verdana" panose="020B0604030504040204" pitchFamily="34" charset="0"/>
                <a:ea typeface="Verdana" panose="020B0604030504040204" pitchFamily="34" charset="0"/>
                <a:cs typeface="Verdana" panose="020B0604030504040204" pitchFamily="34" charset="0"/>
              </a:rPr>
              <a:t> </a:t>
            </a:r>
          </a:p>
          <a:p>
            <a:pPr marL="347472"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Click on the </a:t>
            </a:r>
            <a:r>
              <a:rPr lang="en-US" sz="14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 Providers </a:t>
            </a:r>
            <a:r>
              <a:rPr lang="en-US" sz="1400" i="1" dirty="0" smtClean="0">
                <a:latin typeface="Verdana" panose="020B0604030504040204" pitchFamily="34" charset="0"/>
                <a:ea typeface="Verdana" panose="020B0604030504040204" pitchFamily="34" charset="0"/>
                <a:cs typeface="Verdana" panose="020B0604030504040204" pitchFamily="34" charset="0"/>
              </a:rPr>
              <a:t>icon</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7472"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Once on the provider page, click on appropriate Tier level. Then you can click on the </a:t>
            </a:r>
            <a:r>
              <a:rPr lang="en-US" sz="140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Pre-Treatment Review/Pre-Certification</a:t>
            </a:r>
            <a:r>
              <a:rPr lang="en-US" sz="1400" dirty="0" smtClean="0">
                <a:latin typeface="Verdana" panose="020B0604030504040204" pitchFamily="34" charset="0"/>
                <a:ea typeface="Verdana" panose="020B0604030504040204" pitchFamily="34" charset="0"/>
                <a:cs typeface="Verdana" panose="020B0604030504040204" pitchFamily="34" charset="0"/>
              </a:rPr>
              <a:t> for </a:t>
            </a:r>
            <a:r>
              <a:rPr lang="en-US" sz="1400" dirty="0" err="1" smtClean="0">
                <a:latin typeface="Verdana" panose="020B0604030504040204" pitchFamily="34" charset="0"/>
                <a:ea typeface="Verdana" panose="020B0604030504040204" pitchFamily="34" charset="0"/>
                <a:cs typeface="Verdana" panose="020B0604030504040204" pitchFamily="34" charset="0"/>
              </a:rPr>
              <a:t>Prisma</a:t>
            </a:r>
            <a:r>
              <a:rPr lang="en-US" sz="1400" dirty="0" smtClean="0">
                <a:latin typeface="Verdana" panose="020B0604030504040204" pitchFamily="34" charset="0"/>
                <a:ea typeface="Verdana" panose="020B0604030504040204" pitchFamily="34" charset="0"/>
                <a:cs typeface="Verdana" panose="020B0604030504040204" pitchFamily="34" charset="0"/>
              </a:rPr>
              <a:t> Health Midlands Network and Upstate Network.</a:t>
            </a:r>
          </a:p>
          <a:p>
            <a:pPr marL="804672" lvl="1"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On this page you will see Outpatient Pretreatment Review. This will be the page to search for whether a procedure needs to be reviewed.</a:t>
            </a:r>
          </a:p>
          <a:p>
            <a:pPr marL="804672" lvl="1" indent="-342900">
              <a:spcAft>
                <a:spcPts val="600"/>
              </a:spcAft>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Utilize the forms available on this page to submit request.</a:t>
            </a:r>
          </a:p>
          <a:p>
            <a:pPr marL="342900" indent="-342900">
              <a:spcAft>
                <a:spcPts val="600"/>
              </a:spcAft>
            </a:pPr>
            <a:endParaRPr lang="en-US" dirty="0" smtClean="0">
              <a:latin typeface="Trebuchet MS" pitchFamily="34" charset="0"/>
              <a:cs typeface="Arial" pitchFamily="34" charset="0"/>
            </a:endParaRPr>
          </a:p>
          <a:p>
            <a:pPr marL="342900" indent="-3429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1066800"/>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Submitting Claims</a:t>
            </a:r>
          </a:p>
        </p:txBody>
      </p:sp>
      <p:sp>
        <p:nvSpPr>
          <p:cNvPr id="7" name="TextBox 6"/>
          <p:cNvSpPr txBox="1"/>
          <p:nvPr/>
        </p:nvSpPr>
        <p:spPr>
          <a:xfrm>
            <a:off x="304800" y="1579402"/>
            <a:ext cx="8534400" cy="2262158"/>
          </a:xfrm>
          <a:prstGeom prst="rect">
            <a:avLst/>
          </a:prstGeom>
          <a:noFill/>
        </p:spPr>
        <p:txBody>
          <a:bodyPr wrap="square" rtlCol="0">
            <a:spAutoFit/>
          </a:bodyPr>
          <a:lstStyle/>
          <a:p>
            <a:pPr marL="342900" indent="-342900" algn="ctr">
              <a:spcAft>
                <a:spcPts val="600"/>
              </a:spcAft>
            </a:pPr>
            <a:r>
              <a:rPr lang="en-US" dirty="0" smtClean="0">
                <a:latin typeface="Verdana" panose="020B0604030504040204" pitchFamily="34" charset="0"/>
                <a:ea typeface="Verdana" panose="020B0604030504040204" pitchFamily="34" charset="0"/>
                <a:cs typeface="Verdana" panose="020B0604030504040204" pitchFamily="34" charset="0"/>
              </a:rPr>
              <a:t>All medical claims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must be </a:t>
            </a:r>
            <a:r>
              <a:rPr lang="en-US" dirty="0" smtClean="0">
                <a:latin typeface="Verdana" panose="020B0604030504040204" pitchFamily="34" charset="0"/>
                <a:ea typeface="Verdana" panose="020B0604030504040204" pitchFamily="34" charset="0"/>
                <a:cs typeface="Verdana" panose="020B0604030504040204" pitchFamily="34" charset="0"/>
              </a:rPr>
              <a:t>sent to:</a:t>
            </a:r>
          </a:p>
          <a:p>
            <a:pPr marL="342900" indent="-342900" algn="ctr">
              <a:spcAft>
                <a:spcPts val="0"/>
              </a:spcAft>
            </a:pPr>
            <a:r>
              <a:rPr lang="en-US"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Allegiance</a:t>
            </a:r>
          </a:p>
          <a:p>
            <a:pPr marL="342900" indent="-342900" algn="ctr">
              <a:spcAft>
                <a:spcPts val="0"/>
              </a:spcAft>
            </a:pP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PO Box 3018	</a:t>
            </a:r>
          </a:p>
          <a:p>
            <a:pPr marL="342900" indent="-342900" algn="ctr">
              <a:spcAft>
                <a:spcPts val="1800"/>
              </a:spcAft>
            </a:pP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Missoula, MT 59806</a:t>
            </a:r>
          </a:p>
          <a:p>
            <a:pPr marL="342900" indent="-342900" algn="ctr">
              <a:spcAft>
                <a:spcPts val="1800"/>
              </a:spcAft>
            </a:pP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Payer ID: 81040</a:t>
            </a:r>
            <a:endParaRPr lang="en-US" dirty="0">
              <a:latin typeface="Verdana" panose="020B0604030504040204" pitchFamily="34" charset="0"/>
              <a:ea typeface="Verdana" panose="020B0604030504040204" pitchFamily="34" charset="0"/>
              <a:cs typeface="Verdana" panose="020B0604030504040204" pitchFamily="34" charset="0"/>
            </a:endParaRPr>
          </a:p>
          <a:p>
            <a:pPr indent="-342900">
              <a:spcAft>
                <a:spcPts val="1800"/>
              </a:spcAft>
            </a:pPr>
            <a:r>
              <a:rPr lang="en-US" sz="1600" dirty="0" smtClean="0">
                <a:latin typeface="Verdana" panose="020B0604030504040204" pitchFamily="34" charset="0"/>
                <a:ea typeface="Verdana" panose="020B0604030504040204" pitchFamily="34" charset="0"/>
                <a:cs typeface="Verdana" panose="020B0604030504040204" pitchFamily="34" charset="0"/>
              </a:rPr>
              <a:t>Additional </a:t>
            </a:r>
            <a:r>
              <a:rPr lang="en-US" sz="1600" dirty="0" smtClean="0">
                <a:latin typeface="Verdana" panose="020B0604030504040204" pitchFamily="34" charset="0"/>
                <a:ea typeface="Verdana" panose="020B0604030504040204" pitchFamily="34" charset="0"/>
                <a:cs typeface="Verdana" panose="020B0604030504040204" pitchFamily="34" charset="0"/>
              </a:rPr>
              <a:t>providers </a:t>
            </a:r>
            <a:r>
              <a:rPr lang="en-US" sz="1600" dirty="0" smtClean="0">
                <a:latin typeface="Verdana" panose="020B0604030504040204" pitchFamily="34" charset="0"/>
                <a:ea typeface="Verdana" panose="020B0604030504040204" pitchFamily="34" charset="0"/>
                <a:cs typeface="Verdana" panose="020B0604030504040204" pitchFamily="34" charset="0"/>
              </a:rPr>
              <a:t>available in the Cigna ancillary and national networks:</a:t>
            </a:r>
          </a:p>
        </p:txBody>
      </p:sp>
      <p:pic>
        <p:nvPicPr>
          <p:cNvPr id="1026" name="Picture 2" descr="Image result for evico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500" b="12500"/>
          <a:stretch/>
        </p:blipFill>
        <p:spPr bwMode="auto">
          <a:xfrm>
            <a:off x="685800" y="3962400"/>
            <a:ext cx="1066800"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631175"/>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Hi-Tech Radiology</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descr="Image result for carecen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292" y="4206053"/>
            <a:ext cx="1828800" cy="3697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38692" y="4577950"/>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DME/Home Health</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pic>
        <p:nvPicPr>
          <p:cNvPr id="1032" name="Picture 8" descr="Image result for quest diagnos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147520"/>
            <a:ext cx="1619810" cy="5689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15305" y="4650225"/>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Lab/Diagnostics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pic>
        <p:nvPicPr>
          <p:cNvPr id="1034" name="Picture 10" descr="Image result for lab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5210" y="4086696"/>
            <a:ext cx="1391210" cy="7269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ealthnetwork solutions"/>
          <p:cNvPicPr>
            <a:picLocks noChangeAspect="1" noChangeArrowheads="1"/>
          </p:cNvPicPr>
          <p:nvPr/>
        </p:nvPicPr>
        <p:blipFill rotWithShape="1">
          <a:blip r:embed="rId6">
            <a:extLst>
              <a:ext uri="{28A0092B-C50C-407E-A947-70E740481C1C}">
                <a14:useLocalDpi xmlns:a14="http://schemas.microsoft.com/office/drawing/2010/main" val="0"/>
              </a:ext>
            </a:extLst>
          </a:blip>
          <a:srcRect r="31009"/>
          <a:stretch/>
        </p:blipFill>
        <p:spPr bwMode="auto">
          <a:xfrm>
            <a:off x="4462692" y="5096222"/>
            <a:ext cx="1452563" cy="6185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26973" y="5728036"/>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Chiropractic</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pic>
        <p:nvPicPr>
          <p:cNvPr id="1038" name="Picture 14" descr="Image result for rehab provider netwo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8356" y="5111197"/>
            <a:ext cx="1008960" cy="5885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96292" y="5718511"/>
            <a:ext cx="1766772" cy="415498"/>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Physical/Occupational Therapy</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pic>
        <p:nvPicPr>
          <p:cNvPr id="1040" name="Picture 16" descr="Image result for davi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5121635"/>
            <a:ext cx="1304925" cy="5002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freseniu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3600" y="5198882"/>
            <a:ext cx="1813806" cy="38694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448373" y="5718413"/>
            <a:ext cx="1524000" cy="253916"/>
          </a:xfrm>
          <a:prstGeom prst="rect">
            <a:avLst/>
          </a:prstGeom>
          <a:noFill/>
        </p:spPr>
        <p:txBody>
          <a:bodyPr wrap="square" rtlCol="0">
            <a:spAutoFit/>
          </a:bodyPr>
          <a:lstStyle/>
          <a:p>
            <a:pPr algn="ctr"/>
            <a:r>
              <a:rPr lang="en-US" sz="1050" dirty="0" smtClean="0">
                <a:latin typeface="Verdana" panose="020B0604030504040204" pitchFamily="34" charset="0"/>
                <a:ea typeface="Verdana" panose="020B0604030504040204" pitchFamily="34" charset="0"/>
                <a:cs typeface="Verdana" panose="020B0604030504040204" pitchFamily="34" charset="0"/>
              </a:rPr>
              <a:t>Dialysis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670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838200" y="857386"/>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Claims Processing/Payment</a:t>
            </a:r>
          </a:p>
        </p:txBody>
      </p:sp>
      <p:sp>
        <p:nvSpPr>
          <p:cNvPr id="7" name="TextBox 6"/>
          <p:cNvSpPr txBox="1"/>
          <p:nvPr/>
        </p:nvSpPr>
        <p:spPr>
          <a:xfrm>
            <a:off x="685800" y="1371600"/>
            <a:ext cx="7391400" cy="4570482"/>
          </a:xfrm>
          <a:prstGeom prst="rect">
            <a:avLst/>
          </a:prstGeom>
          <a:noFill/>
        </p:spPr>
        <p:txBody>
          <a:bodyPr wrap="square" rtlCol="0">
            <a:spAutoFit/>
          </a:bodyPr>
          <a:lstStyle/>
          <a:p>
            <a:pPr>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All claims will be processed by Allegiance at its facility in Missoula, MT.</a:t>
            </a:r>
          </a:p>
          <a:p>
            <a:pPr>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Checks and EOBs will come from Allegiance.</a:t>
            </a:r>
          </a:p>
          <a:p>
            <a:pPr>
              <a:spcAft>
                <a:spcPts val="1800"/>
              </a:spcAft>
            </a:pPr>
            <a:r>
              <a:rPr lang="en-US" dirty="0" smtClean="0">
                <a:latin typeface="Verdana" panose="020B0604030504040204" pitchFamily="34" charset="0"/>
                <a:ea typeface="Verdana" panose="020B0604030504040204" pitchFamily="34" charset="0"/>
                <a:cs typeface="Verdana" panose="020B0604030504040204" pitchFamily="34" charset="0"/>
              </a:rPr>
              <a:t>EFT/835 fulfilled by </a:t>
            </a:r>
          </a:p>
          <a:p>
            <a:pPr algn="ctr" fontAlgn="ctr"/>
            <a:r>
              <a:rPr lang="en-US" b="1" dirty="0" smtClean="0"/>
              <a:t>(877) 828-8770                    </a:t>
            </a:r>
            <a:r>
              <a:rPr lang="en-US" b="1" u="sng" dirty="0" smtClean="0">
                <a:hlinkClick r:id="rId2"/>
              </a:rPr>
              <a:t>www.zelispayments.com</a:t>
            </a:r>
            <a:endParaRPr lang="en-US" b="1" u="sng" dirty="0" smtClean="0"/>
          </a:p>
          <a:p>
            <a:pPr fontAlgn="ctr"/>
            <a:endParaRPr lang="en-US" dirty="0" smtClean="0"/>
          </a:p>
          <a:p>
            <a:pPr fontAlgn="ctr"/>
            <a:r>
              <a:rPr lang="en-US" dirty="0" smtClean="0">
                <a:latin typeface="Verdana" panose="020B0604030504040204" pitchFamily="34" charset="0"/>
                <a:ea typeface="Verdana" panose="020B0604030504040204" pitchFamily="34" charset="0"/>
                <a:cs typeface="Verdana" panose="020B0604030504040204" pitchFamily="34" charset="0"/>
              </a:rPr>
              <a:t>Claims are to be submitted to Allegiance within twelve (12) months of the date of service. </a:t>
            </a:r>
          </a:p>
          <a:p>
            <a:endParaRPr lang="en-US" b="1" i="1" u="sng" dirty="0" smtClean="0"/>
          </a:p>
          <a:p>
            <a:r>
              <a:rPr lang="en-US" sz="1400" b="1" i="1" u="sng" dirty="0" smtClean="0">
                <a:latin typeface="Verdana" panose="020B0604030504040204" pitchFamily="34" charset="0"/>
                <a:ea typeface="Verdana" panose="020B0604030504040204" pitchFamily="34" charset="0"/>
                <a:cs typeface="Verdana" panose="020B0604030504040204" pitchFamily="34" charset="0"/>
              </a:rPr>
              <a:t>Coordination </a:t>
            </a:r>
            <a:r>
              <a:rPr lang="en-US" sz="1400" b="1" i="1" u="sng" dirty="0">
                <a:latin typeface="Verdana" panose="020B0604030504040204" pitchFamily="34" charset="0"/>
                <a:ea typeface="Verdana" panose="020B0604030504040204" pitchFamily="34" charset="0"/>
                <a:cs typeface="Verdana" panose="020B0604030504040204" pitchFamily="34" charset="0"/>
              </a:rPr>
              <a:t>of Benefits</a:t>
            </a:r>
          </a:p>
          <a:p>
            <a:r>
              <a:rPr lang="en-US" sz="1400" dirty="0">
                <a:latin typeface="Verdana" panose="020B0604030504040204" pitchFamily="34" charset="0"/>
                <a:ea typeface="Verdana" panose="020B0604030504040204" pitchFamily="34" charset="0"/>
                <a:cs typeface="Verdana" panose="020B0604030504040204" pitchFamily="34" charset="0"/>
              </a:rPr>
              <a:t>For dependent children covered under both parents’ plans, the plan covering the parent whose birthday (month and day of birth, not year) falls earlier in the year will be primary or, if both parents have the same birthday, the benefits of the benefit plan that has covered the parent for the longer time. </a:t>
            </a:r>
          </a:p>
          <a:p>
            <a:r>
              <a:rPr lang="en-US" sz="1400" i="1" dirty="0">
                <a:latin typeface="Verdana" panose="020B0604030504040204" pitchFamily="34" charset="0"/>
                <a:ea typeface="Verdana" panose="020B0604030504040204" pitchFamily="34" charset="0"/>
                <a:cs typeface="Verdana" panose="020B0604030504040204" pitchFamily="34" charset="0"/>
              </a:rPr>
              <a:t>Unless dictated by court order</a:t>
            </a:r>
            <a:r>
              <a:rPr lang="en-US" sz="1400" i="1" dirty="0" smtClean="0">
                <a:latin typeface="Verdana" panose="020B0604030504040204" pitchFamily="34" charset="0"/>
                <a:ea typeface="Verdana" panose="020B0604030504040204" pitchFamily="34" charset="0"/>
                <a:cs typeface="Verdana" panose="020B0604030504040204" pitchFamily="34" charset="0"/>
              </a:rPr>
              <a:t>.</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Image result for zel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276" y="3124200"/>
            <a:ext cx="962526"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Working with Allegiance </a:t>
            </a:r>
          </a:p>
        </p:txBody>
      </p:sp>
      <p:sp>
        <p:nvSpPr>
          <p:cNvPr id="6" name="TextBox 5"/>
          <p:cNvSpPr txBox="1"/>
          <p:nvPr/>
        </p:nvSpPr>
        <p:spPr>
          <a:xfrm>
            <a:off x="914400" y="747232"/>
            <a:ext cx="6781800" cy="492443"/>
          </a:xfrm>
          <a:prstGeom prst="rect">
            <a:avLst/>
          </a:prstGeom>
          <a:noFill/>
        </p:spPr>
        <p:txBody>
          <a:bodyPr wrap="square" rtlCol="0">
            <a:spAutoFit/>
          </a:bodyPr>
          <a:lstStyle/>
          <a:p>
            <a:r>
              <a:rPr lang="en-US" sz="2600" b="1" cap="small" dirty="0" smtClean="0">
                <a:solidFill>
                  <a:schemeClr val="tx2"/>
                </a:solidFill>
                <a:latin typeface="Arial" pitchFamily="34" charset="0"/>
                <a:cs typeface="Arial" pitchFamily="34" charset="0"/>
              </a:rPr>
              <a:t>Benefits &amp; Questions</a:t>
            </a:r>
          </a:p>
        </p:txBody>
      </p:sp>
      <p:sp>
        <p:nvSpPr>
          <p:cNvPr id="7" name="TextBox 6"/>
          <p:cNvSpPr txBox="1"/>
          <p:nvPr/>
        </p:nvSpPr>
        <p:spPr>
          <a:xfrm>
            <a:off x="609600" y="1143000"/>
            <a:ext cx="7391400" cy="5509200"/>
          </a:xfrm>
          <a:prstGeom prst="rect">
            <a:avLst/>
          </a:prstGeom>
          <a:noFill/>
        </p:spPr>
        <p:txBody>
          <a:bodyPr wrap="square" rtlCol="0">
            <a:spAutoFit/>
          </a:bodyPr>
          <a:lstStyle/>
          <a:p>
            <a:pPr>
              <a:spcAft>
                <a:spcPts val="1800"/>
              </a:spcAft>
            </a:pPr>
            <a:r>
              <a:rPr lang="en-US" sz="2000" dirty="0" smtClean="0">
                <a:latin typeface="Verdana" panose="020B0604030504040204" pitchFamily="34" charset="0"/>
                <a:ea typeface="Verdana" panose="020B0604030504040204" pitchFamily="34" charset="0"/>
                <a:cs typeface="Verdana" panose="020B0604030504040204" pitchFamily="34" charset="0"/>
              </a:rPr>
              <a:t>Online Verification of Benefits are available at: </a:t>
            </a:r>
            <a:r>
              <a:rPr lang="en-US"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hlinkClick r:id="rId2"/>
              </a:rPr>
              <a:t>www.askallegiance.com/prismahealth</a:t>
            </a:r>
            <a:endParaRPr lang="en-US"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Claim Status</a:t>
            </a: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Eligibility</a:t>
            </a: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Benefit Information</a:t>
            </a:r>
          </a:p>
          <a:p>
            <a:pPr marL="342900" lvl="0" indent="-34290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Copies of EOBs</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Deductible/Out-of-Pocket </a:t>
            </a:r>
            <a:r>
              <a:rPr lang="en-US" sz="1400" dirty="0">
                <a:latin typeface="Verdana" panose="020B0604030504040204" pitchFamily="34" charset="0"/>
                <a:ea typeface="Verdana" panose="020B0604030504040204" pitchFamily="34" charset="0"/>
                <a:cs typeface="Verdana" panose="020B0604030504040204" pitchFamily="34" charset="0"/>
              </a:rPr>
              <a:t>Maximum Accumulation Status</a:t>
            </a:r>
            <a:endParaRPr lang="en-US" sz="1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US" sz="2000" b="1" dirty="0" smtClean="0">
                <a:latin typeface="Verdana" panose="020B0604030504040204" pitchFamily="34" charset="0"/>
                <a:ea typeface="Verdana" panose="020B0604030504040204" pitchFamily="34" charset="0"/>
                <a:cs typeface="Verdana" panose="020B0604030504040204" pitchFamily="34" charset="0"/>
              </a:rPr>
              <a:t>Allegiance Customer Service – </a:t>
            </a:r>
            <a:r>
              <a:rPr lang="en-US"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(855) 999-2271</a:t>
            </a:r>
          </a:p>
          <a:p>
            <a:pPr marL="342900" indent="-342900">
              <a:spcAft>
                <a:spcPts val="6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Pre-effective date service available starting Dec. 17</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spcAft>
                <a:spcPts val="6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Available from 8a-8p EST, Monday through Friday 	</a:t>
            </a:r>
          </a:p>
          <a:p>
            <a:pPr marL="342900" indent="-342900">
              <a:spcAft>
                <a:spcPts val="6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Automated Voice Response system (IVR) is also available 24/7/365 for claims and benefit information</a:t>
            </a:r>
          </a:p>
          <a:p>
            <a:pPr marL="342900" indent="-342900">
              <a:spcAft>
                <a:spcPts val="0"/>
              </a:spcAft>
            </a:pPr>
            <a:endParaRPr lang="en-US" sz="1600" dirty="0">
              <a:latin typeface="Trebuchet MS" pitchFamily="34" charset="0"/>
              <a:cs typeface="Arial" pitchFamily="34" charset="0"/>
            </a:endParaRPr>
          </a:p>
          <a:p>
            <a:pPr fontAlgn="ctr"/>
            <a:r>
              <a:rPr lang="en-US" sz="2000" b="1" dirty="0">
                <a:latin typeface="Verdana" panose="020B0604030504040204" pitchFamily="34" charset="0"/>
                <a:ea typeface="Verdana" panose="020B0604030504040204" pitchFamily="34" charset="0"/>
                <a:cs typeface="Verdana" panose="020B0604030504040204" pitchFamily="34" charset="0"/>
              </a:rPr>
              <a:t>270/271, 276/277  </a:t>
            </a:r>
            <a:r>
              <a:rPr lang="en-US" sz="2000" b="1" dirty="0" smtClean="0">
                <a:latin typeface="Verdana" panose="020B0604030504040204" pitchFamily="34" charset="0"/>
                <a:ea typeface="Verdana" panose="020B0604030504040204" pitchFamily="34" charset="0"/>
                <a:cs typeface="Verdana" panose="020B0604030504040204" pitchFamily="34" charset="0"/>
              </a:rPr>
              <a:t>Transactions </a:t>
            </a:r>
          </a:p>
          <a:p>
            <a:pPr fontAlgn="ctr"/>
            <a:r>
              <a:rPr lang="en-US" sz="2000" dirty="0" smtClean="0">
                <a:latin typeface="Verdana" panose="020B0604030504040204" pitchFamily="34" charset="0"/>
                <a:ea typeface="Verdana" panose="020B0604030504040204" pitchFamily="34" charset="0"/>
                <a:cs typeface="Verdana" panose="020B0604030504040204" pitchFamily="34" charset="0"/>
              </a:rPr>
              <a:t>Allegiance Payer </a:t>
            </a:r>
            <a:r>
              <a:rPr lang="en-US" sz="2000" dirty="0">
                <a:latin typeface="Verdana" panose="020B0604030504040204" pitchFamily="34" charset="0"/>
                <a:ea typeface="Verdana" panose="020B0604030504040204" pitchFamily="34" charset="0"/>
                <a:cs typeface="Verdana" panose="020B0604030504040204" pitchFamily="34" charset="0"/>
              </a:rPr>
              <a:t>ID: 81040</a:t>
            </a:r>
          </a:p>
          <a:p>
            <a:pPr marL="342900" indent="-342900">
              <a:spcAft>
                <a:spcPts val="0"/>
              </a:spcAft>
            </a:pPr>
            <a:endParaRPr lang="en-US" sz="2000" dirty="0" smtClean="0">
              <a:latin typeface="Trebuchet MS" pitchFamily="34" charset="0"/>
              <a:cs typeface="Arial" pitchFamily="34" charset="0"/>
            </a:endParaRPr>
          </a:p>
          <a:p>
            <a:pPr marL="342900" indent="-3429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3843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llegiance">
      <a:dk1>
        <a:sysClr val="windowText" lastClr="000000"/>
      </a:dk1>
      <a:lt1>
        <a:sysClr val="window" lastClr="FFFFFF"/>
      </a:lt1>
      <a:dk2>
        <a:srgbClr val="002851"/>
      </a:dk2>
      <a:lt2>
        <a:srgbClr val="D1D3D4"/>
      </a:lt2>
      <a:accent1>
        <a:srgbClr val="002851"/>
      </a:accent1>
      <a:accent2>
        <a:srgbClr val="AD1F31"/>
      </a:accent2>
      <a:accent3>
        <a:srgbClr val="004992"/>
      </a:accent3>
      <a:accent4>
        <a:srgbClr val="7C1622"/>
      </a:accent4>
      <a:accent5>
        <a:srgbClr val="D1D3D4"/>
      </a:accent5>
      <a:accent6>
        <a:srgbClr val="000000"/>
      </a:accent6>
      <a:hlink>
        <a:srgbClr val="002851"/>
      </a:hlink>
      <a:folHlink>
        <a:srgbClr val="0049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13132</TotalTime>
  <Words>723</Words>
  <Application>Microsoft Office PowerPoint</Application>
  <PresentationFormat>On-screen Show (4:3)</PresentationFormat>
  <Paragraphs>127</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Arial</vt:lpstr>
      <vt:lpstr>Calibri</vt:lpstr>
      <vt:lpstr>Lucida Grande</vt:lpstr>
      <vt:lpstr>Times New Roman</vt:lpstr>
      <vt:lpstr>Trebuchet MS</vt:lpstr>
      <vt:lpstr>Verdana</vt:lpstr>
      <vt:lpstr>Wingdings</vt:lpstr>
      <vt:lpstr>Office Theme</vt:lpstr>
      <vt:lpstr>PowerPoint Presentation</vt:lpstr>
      <vt:lpstr>Allegiance and Prisma Health</vt:lpstr>
      <vt:lpstr>Who is Allegiance?</vt:lpstr>
      <vt:lpstr>Allegiance and Prisma Health</vt:lpstr>
      <vt:lpstr>PowerPoint Presentation</vt:lpstr>
      <vt:lpstr>Working with Allegiance </vt:lpstr>
      <vt:lpstr>Working with Allegiance </vt:lpstr>
      <vt:lpstr>Working with Allegiance </vt:lpstr>
      <vt:lpstr>Working with Allegiance </vt:lpstr>
      <vt:lpstr>Working with Allegiance </vt:lpstr>
      <vt:lpstr>Working with Allegiance </vt:lpstr>
      <vt:lpstr>PowerPoint Presentation</vt:lpstr>
      <vt:lpstr>New Member Identification Cards</vt:lpstr>
      <vt:lpstr>New Member Identification Cards</vt:lpstr>
    </vt:vector>
  </TitlesOfParts>
  <Company>Cigna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Eric      B4MKT</dc:creator>
  <cp:lastModifiedBy>Rose Weinman</cp:lastModifiedBy>
  <cp:revision>751</cp:revision>
  <cp:lastPrinted>2014-01-17T16:16:42Z</cp:lastPrinted>
  <dcterms:created xsi:type="dcterms:W3CDTF">2013-09-12T21:10:16Z</dcterms:created>
  <dcterms:modified xsi:type="dcterms:W3CDTF">2018-12-11T12:12:06Z</dcterms:modified>
</cp:coreProperties>
</file>